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89" r:id="rId3"/>
    <p:sldId id="291" r:id="rId4"/>
    <p:sldId id="383" r:id="rId5"/>
    <p:sldId id="321" r:id="rId6"/>
    <p:sldId id="384" r:id="rId7"/>
    <p:sldId id="392" r:id="rId8"/>
    <p:sldId id="393" r:id="rId9"/>
    <p:sldId id="385" r:id="rId10"/>
    <p:sldId id="387" r:id="rId11"/>
    <p:sldId id="388" r:id="rId12"/>
    <p:sldId id="386" r:id="rId13"/>
    <p:sldId id="259" r:id="rId14"/>
    <p:sldId id="298" r:id="rId15"/>
    <p:sldId id="390" r:id="rId16"/>
    <p:sldId id="3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62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BF92D-8EA8-4908-988F-7B94626A180D}" type="datetimeFigureOut">
              <a:rPr lang="en-US" smtClean="0"/>
              <a:t>8/10/2018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C004F-D4BB-4CDE-8E41-02C7844C689A}" type="slidenum">
              <a:rPr lang="en-US" smtClean="0"/>
              <a:t>‹#›</a:t>
            </a:fld>
            <a:endParaRPr lang="en-US"/>
          </a:p>
        </p:txBody>
      </p:sp>
    </p:spTree>
    <p:extLst>
      <p:ext uri="{BB962C8B-B14F-4D97-AF65-F5344CB8AC3E}">
        <p14:creationId xmlns:p14="http://schemas.microsoft.com/office/powerpoint/2010/main" val="274353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1DF11-EA48-4D16-B8D9-36DBFF6C97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9B8A79-2141-4CD1-8DBA-4DC8A9ED1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582B71-AA95-4284-B108-E244E899A01E}"/>
              </a:ext>
            </a:extLst>
          </p:cNvPr>
          <p:cNvSpPr>
            <a:spLocks noGrp="1"/>
          </p:cNvSpPr>
          <p:nvPr>
            <p:ph type="dt" sz="half" idx="10"/>
          </p:nvPr>
        </p:nvSpPr>
        <p:spPr/>
        <p:txBody>
          <a:bodyPr/>
          <a:lstStyle/>
          <a:p>
            <a:fld id="{E3C8918E-BFED-4702-83D0-80EBEC19FAA3}" type="datetime1">
              <a:rPr lang="en-US" smtClean="0"/>
              <a:t>8/10/2018</a:t>
            </a:fld>
            <a:endParaRPr lang="en-US"/>
          </a:p>
        </p:txBody>
      </p:sp>
      <p:sp>
        <p:nvSpPr>
          <p:cNvPr id="5" name="Footer Placeholder 4">
            <a:extLst>
              <a:ext uri="{FF2B5EF4-FFF2-40B4-BE49-F238E27FC236}">
                <a16:creationId xmlns:a16="http://schemas.microsoft.com/office/drawing/2014/main" id="{5240E48E-DE84-46AC-9766-C29EA38A0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9B286-A9F1-4F70-91BC-50D2469DA993}"/>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304496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B5A35-9F10-491B-A4D3-4269C8A1F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9D98C6-5B8F-4E27-9910-36BB8B30C9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655B6-33B5-450D-AA5A-2534DAD51356}"/>
              </a:ext>
            </a:extLst>
          </p:cNvPr>
          <p:cNvSpPr>
            <a:spLocks noGrp="1"/>
          </p:cNvSpPr>
          <p:nvPr>
            <p:ph type="dt" sz="half" idx="10"/>
          </p:nvPr>
        </p:nvSpPr>
        <p:spPr/>
        <p:txBody>
          <a:bodyPr/>
          <a:lstStyle/>
          <a:p>
            <a:fld id="{8686330A-E8FE-4D84-B7DA-D477B4DD443E}" type="datetime1">
              <a:rPr lang="en-US" smtClean="0"/>
              <a:t>8/10/2018</a:t>
            </a:fld>
            <a:endParaRPr lang="en-US"/>
          </a:p>
        </p:txBody>
      </p:sp>
      <p:sp>
        <p:nvSpPr>
          <p:cNvPr id="5" name="Footer Placeholder 4">
            <a:extLst>
              <a:ext uri="{FF2B5EF4-FFF2-40B4-BE49-F238E27FC236}">
                <a16:creationId xmlns:a16="http://schemas.microsoft.com/office/drawing/2014/main" id="{C854A504-90A8-4A95-8746-D6A365BEE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F2298-B6E4-4A14-B047-34C9529B5682}"/>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52280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6F04A8-5191-4891-BD0C-93BDE7C17C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A4EDE0-4DD2-4D7C-9861-686FFA8F39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1E2B2-8195-48E9-B030-DE98111F415D}"/>
              </a:ext>
            </a:extLst>
          </p:cNvPr>
          <p:cNvSpPr>
            <a:spLocks noGrp="1"/>
          </p:cNvSpPr>
          <p:nvPr>
            <p:ph type="dt" sz="half" idx="10"/>
          </p:nvPr>
        </p:nvSpPr>
        <p:spPr/>
        <p:txBody>
          <a:bodyPr/>
          <a:lstStyle/>
          <a:p>
            <a:fld id="{BD73AC31-024F-4712-94BC-8E2E72AA7DF3}" type="datetime1">
              <a:rPr lang="en-US" smtClean="0"/>
              <a:t>8/10/2018</a:t>
            </a:fld>
            <a:endParaRPr lang="en-US"/>
          </a:p>
        </p:txBody>
      </p:sp>
      <p:sp>
        <p:nvSpPr>
          <p:cNvPr id="5" name="Footer Placeholder 4">
            <a:extLst>
              <a:ext uri="{FF2B5EF4-FFF2-40B4-BE49-F238E27FC236}">
                <a16:creationId xmlns:a16="http://schemas.microsoft.com/office/drawing/2014/main" id="{754650F3-833F-493B-AEF1-886F3626E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FF7F8-3A6D-4241-BF82-BEC93A75F78E}"/>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234055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23AC-F74E-44C1-97F9-8A508175F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187074-747C-4BA2-AD71-3E5FB30420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4C1350-9B0E-4D02-9348-E2299779FD96}"/>
              </a:ext>
            </a:extLst>
          </p:cNvPr>
          <p:cNvSpPr>
            <a:spLocks noGrp="1"/>
          </p:cNvSpPr>
          <p:nvPr>
            <p:ph type="dt" sz="half" idx="10"/>
          </p:nvPr>
        </p:nvSpPr>
        <p:spPr/>
        <p:txBody>
          <a:bodyPr/>
          <a:lstStyle/>
          <a:p>
            <a:fld id="{DA44A81C-AC22-4F76-AF8D-C02723174D19}" type="datetime1">
              <a:rPr lang="en-US" smtClean="0"/>
              <a:t>8/10/2018</a:t>
            </a:fld>
            <a:endParaRPr lang="en-US"/>
          </a:p>
        </p:txBody>
      </p:sp>
      <p:sp>
        <p:nvSpPr>
          <p:cNvPr id="5" name="Footer Placeholder 4">
            <a:extLst>
              <a:ext uri="{FF2B5EF4-FFF2-40B4-BE49-F238E27FC236}">
                <a16:creationId xmlns:a16="http://schemas.microsoft.com/office/drawing/2014/main" id="{29D239C4-76BA-4D7D-9F7B-06CB9F8F2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1F012-7234-4CC3-B78C-089B2596C372}"/>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311218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F5A14-CBDA-4503-A5CA-4F24797B66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1B22CD-CCA8-4CEB-9873-D61A46B438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7B45AB-9D38-4FEA-B6AA-D9635039A935}"/>
              </a:ext>
            </a:extLst>
          </p:cNvPr>
          <p:cNvSpPr>
            <a:spLocks noGrp="1"/>
          </p:cNvSpPr>
          <p:nvPr>
            <p:ph type="dt" sz="half" idx="10"/>
          </p:nvPr>
        </p:nvSpPr>
        <p:spPr/>
        <p:txBody>
          <a:bodyPr/>
          <a:lstStyle/>
          <a:p>
            <a:fld id="{C3D8769D-5F53-4D9B-A1B6-548F59E43943}" type="datetime1">
              <a:rPr lang="en-US" smtClean="0"/>
              <a:t>8/10/2018</a:t>
            </a:fld>
            <a:endParaRPr lang="en-US"/>
          </a:p>
        </p:txBody>
      </p:sp>
      <p:sp>
        <p:nvSpPr>
          <p:cNvPr id="5" name="Footer Placeholder 4">
            <a:extLst>
              <a:ext uri="{FF2B5EF4-FFF2-40B4-BE49-F238E27FC236}">
                <a16:creationId xmlns:a16="http://schemas.microsoft.com/office/drawing/2014/main" id="{8034E0F9-2647-4CF5-B4D5-C07AEA335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797EC-732C-4F91-9487-BF2AF3081416}"/>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17919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23422-A059-4AEB-A362-D3A31D5C8A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7E04F-64D8-4751-AE93-0FF98F47CF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D25E55-927B-47A2-AE90-BBD372CB52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536FED-C5DE-4318-B3E7-52018059B3FD}"/>
              </a:ext>
            </a:extLst>
          </p:cNvPr>
          <p:cNvSpPr>
            <a:spLocks noGrp="1"/>
          </p:cNvSpPr>
          <p:nvPr>
            <p:ph type="dt" sz="half" idx="10"/>
          </p:nvPr>
        </p:nvSpPr>
        <p:spPr/>
        <p:txBody>
          <a:bodyPr/>
          <a:lstStyle/>
          <a:p>
            <a:fld id="{D8E91111-1FAE-4963-A623-C132925E0FE7}" type="datetime1">
              <a:rPr lang="en-US" smtClean="0"/>
              <a:t>8/10/2018</a:t>
            </a:fld>
            <a:endParaRPr lang="en-US"/>
          </a:p>
        </p:txBody>
      </p:sp>
      <p:sp>
        <p:nvSpPr>
          <p:cNvPr id="6" name="Footer Placeholder 5">
            <a:extLst>
              <a:ext uri="{FF2B5EF4-FFF2-40B4-BE49-F238E27FC236}">
                <a16:creationId xmlns:a16="http://schemas.microsoft.com/office/drawing/2014/main" id="{068C9EC4-8AB2-47E3-B7BC-6B65D41A0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6EC60-836B-4635-85BB-BB509E4D1CC2}"/>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3363489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AA97C-BD03-412A-B9E7-B2558FAB03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5CB56C-9318-49E4-889D-323A870A3E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877551-2BA5-4ABB-8FE5-8E18156756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876921-99AB-48AD-AF55-7F96FB339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2C865E-54B6-488E-8FD5-E0E9F59C09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1EC41-7C68-4867-A87F-C466D88D8B22}"/>
              </a:ext>
            </a:extLst>
          </p:cNvPr>
          <p:cNvSpPr>
            <a:spLocks noGrp="1"/>
          </p:cNvSpPr>
          <p:nvPr>
            <p:ph type="dt" sz="half" idx="10"/>
          </p:nvPr>
        </p:nvSpPr>
        <p:spPr/>
        <p:txBody>
          <a:bodyPr/>
          <a:lstStyle/>
          <a:p>
            <a:fld id="{20EB0724-2C36-4D74-95D9-61890ABAAC26}" type="datetime1">
              <a:rPr lang="en-US" smtClean="0"/>
              <a:t>8/10/2018</a:t>
            </a:fld>
            <a:endParaRPr lang="en-US"/>
          </a:p>
        </p:txBody>
      </p:sp>
      <p:sp>
        <p:nvSpPr>
          <p:cNvPr id="8" name="Footer Placeholder 7">
            <a:extLst>
              <a:ext uri="{FF2B5EF4-FFF2-40B4-BE49-F238E27FC236}">
                <a16:creationId xmlns:a16="http://schemas.microsoft.com/office/drawing/2014/main" id="{D862B7C1-5F46-4FE0-87F9-D740C5768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317A5D-E71F-4850-AC8E-1DD07592C5CD}"/>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150822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1F026-202B-4588-B58C-F80012CAE3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A81089-9124-4AC3-A91B-8CC37BD2DD36}"/>
              </a:ext>
            </a:extLst>
          </p:cNvPr>
          <p:cNvSpPr>
            <a:spLocks noGrp="1"/>
          </p:cNvSpPr>
          <p:nvPr>
            <p:ph type="dt" sz="half" idx="10"/>
          </p:nvPr>
        </p:nvSpPr>
        <p:spPr/>
        <p:txBody>
          <a:bodyPr/>
          <a:lstStyle/>
          <a:p>
            <a:fld id="{C04F0348-5295-4C5F-B177-85D8D30DFCB1}" type="datetime1">
              <a:rPr lang="en-US" smtClean="0"/>
              <a:t>8/10/2018</a:t>
            </a:fld>
            <a:endParaRPr lang="en-US"/>
          </a:p>
        </p:txBody>
      </p:sp>
      <p:sp>
        <p:nvSpPr>
          <p:cNvPr id="4" name="Footer Placeholder 3">
            <a:extLst>
              <a:ext uri="{FF2B5EF4-FFF2-40B4-BE49-F238E27FC236}">
                <a16:creationId xmlns:a16="http://schemas.microsoft.com/office/drawing/2014/main" id="{6B73592D-C4DC-433B-8DAA-799FCCFD44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F4C067-50F4-4B85-AB14-8FB95470053C}"/>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173958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E1704E-5DD2-42E4-900C-9C168642047B}"/>
              </a:ext>
            </a:extLst>
          </p:cNvPr>
          <p:cNvSpPr>
            <a:spLocks noGrp="1"/>
          </p:cNvSpPr>
          <p:nvPr>
            <p:ph type="dt" sz="half" idx="10"/>
          </p:nvPr>
        </p:nvSpPr>
        <p:spPr/>
        <p:txBody>
          <a:bodyPr/>
          <a:lstStyle/>
          <a:p>
            <a:fld id="{8B2A0C59-5EC1-4801-A4E5-13B0C201AE7D}" type="datetime1">
              <a:rPr lang="en-US" smtClean="0"/>
              <a:t>8/10/2018</a:t>
            </a:fld>
            <a:endParaRPr lang="en-US"/>
          </a:p>
        </p:txBody>
      </p:sp>
      <p:sp>
        <p:nvSpPr>
          <p:cNvPr id="3" name="Footer Placeholder 2">
            <a:extLst>
              <a:ext uri="{FF2B5EF4-FFF2-40B4-BE49-F238E27FC236}">
                <a16:creationId xmlns:a16="http://schemas.microsoft.com/office/drawing/2014/main" id="{611985EF-52EE-41A9-A934-5F000111C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480DD6-5B75-4BF3-891D-8EBE091635DE}"/>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259591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B9CC-897D-4C09-8140-0F9C72EA1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E137F9-8169-4E97-A132-9873CE433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CE90FB-C553-4517-83AD-AA981F52A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DD186B-230C-4A37-9A53-FA68E1EF7872}"/>
              </a:ext>
            </a:extLst>
          </p:cNvPr>
          <p:cNvSpPr>
            <a:spLocks noGrp="1"/>
          </p:cNvSpPr>
          <p:nvPr>
            <p:ph type="dt" sz="half" idx="10"/>
          </p:nvPr>
        </p:nvSpPr>
        <p:spPr/>
        <p:txBody>
          <a:bodyPr/>
          <a:lstStyle/>
          <a:p>
            <a:fld id="{7EE4E455-F67C-446A-9229-88EE67DC934A}" type="datetime1">
              <a:rPr lang="en-US" smtClean="0"/>
              <a:t>8/10/2018</a:t>
            </a:fld>
            <a:endParaRPr lang="en-US"/>
          </a:p>
        </p:txBody>
      </p:sp>
      <p:sp>
        <p:nvSpPr>
          <p:cNvPr id="6" name="Footer Placeholder 5">
            <a:extLst>
              <a:ext uri="{FF2B5EF4-FFF2-40B4-BE49-F238E27FC236}">
                <a16:creationId xmlns:a16="http://schemas.microsoft.com/office/drawing/2014/main" id="{E012F229-7979-4DBD-B598-0123ABDC91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1E787-E429-4412-8A25-CE00E46CF978}"/>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7022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457E-E0C1-4024-B901-CE031A16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4FEEE3-DFB6-43EA-B958-A9A6A210C1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7C2D91-D098-461F-8998-B7DF25763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52F951-2126-4A0C-A12C-5773FF49D6C9}"/>
              </a:ext>
            </a:extLst>
          </p:cNvPr>
          <p:cNvSpPr>
            <a:spLocks noGrp="1"/>
          </p:cNvSpPr>
          <p:nvPr>
            <p:ph type="dt" sz="half" idx="10"/>
          </p:nvPr>
        </p:nvSpPr>
        <p:spPr/>
        <p:txBody>
          <a:bodyPr/>
          <a:lstStyle/>
          <a:p>
            <a:fld id="{DDE33D7F-DADD-4B39-A9AD-4FCDDC5E2739}" type="datetime1">
              <a:rPr lang="en-US" smtClean="0"/>
              <a:t>8/10/2018</a:t>
            </a:fld>
            <a:endParaRPr lang="en-US"/>
          </a:p>
        </p:txBody>
      </p:sp>
      <p:sp>
        <p:nvSpPr>
          <p:cNvPr id="6" name="Footer Placeholder 5">
            <a:extLst>
              <a:ext uri="{FF2B5EF4-FFF2-40B4-BE49-F238E27FC236}">
                <a16:creationId xmlns:a16="http://schemas.microsoft.com/office/drawing/2014/main" id="{8AB72614-5049-4E3D-A150-D38667E0BC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76625-4136-44EF-936E-FDF5F764DAB1}"/>
              </a:ext>
            </a:extLst>
          </p:cNvPr>
          <p:cNvSpPr>
            <a:spLocks noGrp="1"/>
          </p:cNvSpPr>
          <p:nvPr>
            <p:ph type="sldNum" sz="quarter" idx="12"/>
          </p:nvPr>
        </p:nvSpPr>
        <p:spPr/>
        <p:txBody>
          <a:bodyPr/>
          <a:lstStyle/>
          <a:p>
            <a:fld id="{C8397F85-C703-4A7F-B5B8-C116B06D1E64}" type="slidenum">
              <a:rPr lang="en-US" smtClean="0"/>
              <a:t>‹#›</a:t>
            </a:fld>
            <a:endParaRPr lang="en-US"/>
          </a:p>
        </p:txBody>
      </p:sp>
    </p:spTree>
    <p:extLst>
      <p:ext uri="{BB962C8B-B14F-4D97-AF65-F5344CB8AC3E}">
        <p14:creationId xmlns:p14="http://schemas.microsoft.com/office/powerpoint/2010/main" val="368712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CA00A-1471-4AD8-AA87-9A28B73EF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31602C-9DCF-4952-9494-56D0E33777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EFFA0-9BB6-4BED-A04E-7AFA994D8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DC6C-B16C-419F-8604-ED26BFAF3923}" type="datetime1">
              <a:rPr lang="en-US" smtClean="0"/>
              <a:t>8/10/2018</a:t>
            </a:fld>
            <a:endParaRPr lang="en-US"/>
          </a:p>
        </p:txBody>
      </p:sp>
      <p:sp>
        <p:nvSpPr>
          <p:cNvPr id="5" name="Footer Placeholder 4">
            <a:extLst>
              <a:ext uri="{FF2B5EF4-FFF2-40B4-BE49-F238E27FC236}">
                <a16:creationId xmlns:a16="http://schemas.microsoft.com/office/drawing/2014/main" id="{ADA40B3E-2BEF-41FB-AD1C-68D5A68931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FC4F6D-67B5-4AE3-804F-106FD8702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97F85-C703-4A7F-B5B8-C116B06D1E64}" type="slidenum">
              <a:rPr lang="en-US" smtClean="0"/>
              <a:t>‹#›</a:t>
            </a:fld>
            <a:endParaRPr lang="en-US"/>
          </a:p>
        </p:txBody>
      </p:sp>
    </p:spTree>
    <p:extLst>
      <p:ext uri="{BB962C8B-B14F-4D97-AF65-F5344CB8AC3E}">
        <p14:creationId xmlns:p14="http://schemas.microsoft.com/office/powerpoint/2010/main" val="255568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1</a:t>
            </a:fld>
            <a:endParaRPr lang="en-US"/>
          </a:p>
        </p:txBody>
      </p:sp>
      <p:sp>
        <p:nvSpPr>
          <p:cNvPr id="2" name="Title 1"/>
          <p:cNvSpPr>
            <a:spLocks noGrp="1"/>
          </p:cNvSpPr>
          <p:nvPr>
            <p:ph type="ctrTitle" idx="4294967295"/>
          </p:nvPr>
        </p:nvSpPr>
        <p:spPr>
          <a:xfrm>
            <a:off x="1189607" y="1572503"/>
            <a:ext cx="5157656" cy="2052228"/>
          </a:xfrm>
        </p:spPr>
        <p:txBody>
          <a:bodyPr>
            <a:noAutofit/>
          </a:bodyPr>
          <a:lstStyle/>
          <a:p>
            <a:pPr algn="ctr"/>
            <a:r>
              <a:rPr lang="en-US" sz="5400" dirty="0"/>
              <a:t>Chemistry</a:t>
            </a:r>
            <a:br>
              <a:rPr lang="en-US" sz="5400" dirty="0"/>
            </a:br>
            <a:r>
              <a:rPr lang="en-US" dirty="0">
                <a:solidFill>
                  <a:srgbClr val="0070C0"/>
                </a:solidFill>
              </a:rPr>
              <a:t>Combustion</a:t>
            </a:r>
          </a:p>
        </p:txBody>
      </p:sp>
      <p:sp>
        <p:nvSpPr>
          <p:cNvPr id="8" name="TextBox 7">
            <a:extLst>
              <a:ext uri="{FF2B5EF4-FFF2-40B4-BE49-F238E27FC236}">
                <a16:creationId xmlns:a16="http://schemas.microsoft.com/office/drawing/2014/main" id="{05434718-9051-4B69-B0A4-5A954E96205B}"/>
              </a:ext>
            </a:extLst>
          </p:cNvPr>
          <p:cNvSpPr txBox="1"/>
          <p:nvPr/>
        </p:nvSpPr>
        <p:spPr>
          <a:xfrm>
            <a:off x="2112817" y="4227412"/>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5" name="Picture 4">
            <a:extLst>
              <a:ext uri="{FF2B5EF4-FFF2-40B4-BE49-F238E27FC236}">
                <a16:creationId xmlns:a16="http://schemas.microsoft.com/office/drawing/2014/main" id="{62EC4B82-0994-4AD4-9BFA-EFA56C8D7F9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6896100" y="2389043"/>
            <a:ext cx="3429000" cy="2571750"/>
          </a:xfrm>
          <a:prstGeom prst="rect">
            <a:avLst/>
          </a:prstGeom>
        </p:spPr>
      </p:pic>
    </p:spTree>
    <p:extLst>
      <p:ext uri="{BB962C8B-B14F-4D97-AF65-F5344CB8AC3E}">
        <p14:creationId xmlns:p14="http://schemas.microsoft.com/office/powerpoint/2010/main" val="17393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2BCE-6A05-42F6-902D-EA2AF45AC525}"/>
              </a:ext>
            </a:extLst>
          </p:cNvPr>
          <p:cNvSpPr txBox="1">
            <a:spLocks/>
          </p:cNvSpPr>
          <p:nvPr/>
        </p:nvSpPr>
        <p:spPr>
          <a:xfrm>
            <a:off x="1981200" y="17143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Dynamics of a Burning Surface</a:t>
            </a:r>
          </a:p>
        </p:txBody>
      </p:sp>
      <p:grpSp>
        <p:nvGrpSpPr>
          <p:cNvPr id="120" name="Group 119">
            <a:extLst>
              <a:ext uri="{FF2B5EF4-FFF2-40B4-BE49-F238E27FC236}">
                <a16:creationId xmlns:a16="http://schemas.microsoft.com/office/drawing/2014/main" id="{CF560391-0317-41AD-A6DE-10393658B638}"/>
              </a:ext>
            </a:extLst>
          </p:cNvPr>
          <p:cNvGrpSpPr/>
          <p:nvPr/>
        </p:nvGrpSpPr>
        <p:grpSpPr>
          <a:xfrm>
            <a:off x="2341432" y="4461162"/>
            <a:ext cx="7523018" cy="820691"/>
            <a:chOff x="2299855" y="4835237"/>
            <a:chExt cx="7523018" cy="820691"/>
          </a:xfrm>
        </p:grpSpPr>
        <p:sp>
          <p:nvSpPr>
            <p:cNvPr id="3" name="Rectangle 2">
              <a:extLst>
                <a:ext uri="{FF2B5EF4-FFF2-40B4-BE49-F238E27FC236}">
                  <a16:creationId xmlns:a16="http://schemas.microsoft.com/office/drawing/2014/main" id="{7CEA44C6-C75A-4118-9519-1B76707782C4}"/>
                </a:ext>
              </a:extLst>
            </p:cNvPr>
            <p:cNvSpPr/>
            <p:nvPr/>
          </p:nvSpPr>
          <p:spPr>
            <a:xfrm>
              <a:off x="2299855" y="4835237"/>
              <a:ext cx="7523018"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0F547981-2661-4EAD-9FE8-741E6ACA84F9}"/>
                </a:ext>
              </a:extLst>
            </p:cNvPr>
            <p:cNvSpPr txBox="1"/>
            <p:nvPr/>
          </p:nvSpPr>
          <p:spPr>
            <a:xfrm>
              <a:off x="9051105" y="5103986"/>
              <a:ext cx="498764" cy="523220"/>
            </a:xfrm>
            <a:prstGeom prst="rect">
              <a:avLst/>
            </a:prstGeom>
            <a:noFill/>
          </p:spPr>
          <p:txBody>
            <a:bodyPr wrap="square" rtlCol="0">
              <a:spAutoFit/>
            </a:bodyPr>
            <a:lstStyle/>
            <a:p>
              <a:r>
                <a:rPr lang="en-US" sz="2800" b="1" dirty="0"/>
                <a:t>C</a:t>
              </a:r>
            </a:p>
          </p:txBody>
        </p:sp>
        <p:sp>
          <p:nvSpPr>
            <p:cNvPr id="111" name="TextBox 110">
              <a:extLst>
                <a:ext uri="{FF2B5EF4-FFF2-40B4-BE49-F238E27FC236}">
                  <a16:creationId xmlns:a16="http://schemas.microsoft.com/office/drawing/2014/main" id="{C9B622ED-A455-40F4-B244-CC004B9CC49D}"/>
                </a:ext>
              </a:extLst>
            </p:cNvPr>
            <p:cNvSpPr txBox="1"/>
            <p:nvPr/>
          </p:nvSpPr>
          <p:spPr>
            <a:xfrm>
              <a:off x="7326947" y="4939361"/>
              <a:ext cx="498764" cy="523220"/>
            </a:xfrm>
            <a:prstGeom prst="rect">
              <a:avLst/>
            </a:prstGeom>
            <a:noFill/>
          </p:spPr>
          <p:txBody>
            <a:bodyPr wrap="square" rtlCol="0">
              <a:spAutoFit/>
            </a:bodyPr>
            <a:lstStyle/>
            <a:p>
              <a:r>
                <a:rPr lang="en-US" sz="2800" b="1" dirty="0"/>
                <a:t>C</a:t>
              </a:r>
            </a:p>
          </p:txBody>
        </p:sp>
        <p:sp>
          <p:nvSpPr>
            <p:cNvPr id="112" name="TextBox 111">
              <a:extLst>
                <a:ext uri="{FF2B5EF4-FFF2-40B4-BE49-F238E27FC236}">
                  <a16:creationId xmlns:a16="http://schemas.microsoft.com/office/drawing/2014/main" id="{17C4AD23-FEFF-46DD-BCD1-CEE20032EF77}"/>
                </a:ext>
              </a:extLst>
            </p:cNvPr>
            <p:cNvSpPr txBox="1"/>
            <p:nvPr/>
          </p:nvSpPr>
          <p:spPr>
            <a:xfrm>
              <a:off x="5417130" y="5049583"/>
              <a:ext cx="498764" cy="523220"/>
            </a:xfrm>
            <a:prstGeom prst="rect">
              <a:avLst/>
            </a:prstGeom>
            <a:noFill/>
          </p:spPr>
          <p:txBody>
            <a:bodyPr wrap="square" rtlCol="0">
              <a:spAutoFit/>
            </a:bodyPr>
            <a:lstStyle/>
            <a:p>
              <a:r>
                <a:rPr lang="en-US" sz="2800" b="1" dirty="0"/>
                <a:t>C</a:t>
              </a:r>
            </a:p>
          </p:txBody>
        </p:sp>
        <p:sp>
          <p:nvSpPr>
            <p:cNvPr id="113" name="TextBox 112">
              <a:extLst>
                <a:ext uri="{FF2B5EF4-FFF2-40B4-BE49-F238E27FC236}">
                  <a16:creationId xmlns:a16="http://schemas.microsoft.com/office/drawing/2014/main" id="{88B73E3B-991A-484C-B25C-4DE189276C44}"/>
                </a:ext>
              </a:extLst>
            </p:cNvPr>
            <p:cNvSpPr txBox="1"/>
            <p:nvPr/>
          </p:nvSpPr>
          <p:spPr>
            <a:xfrm>
              <a:off x="4031188" y="5089193"/>
              <a:ext cx="498764" cy="523220"/>
            </a:xfrm>
            <a:prstGeom prst="rect">
              <a:avLst/>
            </a:prstGeom>
            <a:noFill/>
          </p:spPr>
          <p:txBody>
            <a:bodyPr wrap="square" rtlCol="0">
              <a:spAutoFit/>
            </a:bodyPr>
            <a:lstStyle/>
            <a:p>
              <a:r>
                <a:rPr lang="en-US" sz="2800" b="1" dirty="0"/>
                <a:t>C</a:t>
              </a:r>
            </a:p>
          </p:txBody>
        </p:sp>
        <p:sp>
          <p:nvSpPr>
            <p:cNvPr id="114" name="TextBox 113">
              <a:extLst>
                <a:ext uri="{FF2B5EF4-FFF2-40B4-BE49-F238E27FC236}">
                  <a16:creationId xmlns:a16="http://schemas.microsoft.com/office/drawing/2014/main" id="{76369F3B-6EA5-49E9-8C67-94165B8FCA08}"/>
                </a:ext>
              </a:extLst>
            </p:cNvPr>
            <p:cNvSpPr txBox="1"/>
            <p:nvPr/>
          </p:nvSpPr>
          <p:spPr>
            <a:xfrm>
              <a:off x="2645522" y="4919514"/>
              <a:ext cx="498764" cy="523220"/>
            </a:xfrm>
            <a:prstGeom prst="rect">
              <a:avLst/>
            </a:prstGeom>
            <a:noFill/>
          </p:spPr>
          <p:txBody>
            <a:bodyPr wrap="square" rtlCol="0">
              <a:spAutoFit/>
            </a:bodyPr>
            <a:lstStyle/>
            <a:p>
              <a:r>
                <a:rPr lang="en-US" sz="2800" b="1" dirty="0"/>
                <a:t>C</a:t>
              </a:r>
            </a:p>
          </p:txBody>
        </p:sp>
        <p:sp>
          <p:nvSpPr>
            <p:cNvPr id="115" name="TextBox 114">
              <a:extLst>
                <a:ext uri="{FF2B5EF4-FFF2-40B4-BE49-F238E27FC236}">
                  <a16:creationId xmlns:a16="http://schemas.microsoft.com/office/drawing/2014/main" id="{E252DA79-2E37-4C05-A1A2-3CB21F14CAF5}"/>
                </a:ext>
              </a:extLst>
            </p:cNvPr>
            <p:cNvSpPr txBox="1"/>
            <p:nvPr/>
          </p:nvSpPr>
          <p:spPr>
            <a:xfrm>
              <a:off x="6514635" y="4840962"/>
              <a:ext cx="498764" cy="523220"/>
            </a:xfrm>
            <a:prstGeom prst="rect">
              <a:avLst/>
            </a:prstGeom>
            <a:noFill/>
          </p:spPr>
          <p:txBody>
            <a:bodyPr wrap="square" rtlCol="0">
              <a:spAutoFit/>
            </a:bodyPr>
            <a:lstStyle/>
            <a:p>
              <a:r>
                <a:rPr lang="en-US" sz="2800" b="1" dirty="0"/>
                <a:t>C</a:t>
              </a:r>
            </a:p>
          </p:txBody>
        </p:sp>
        <p:sp>
          <p:nvSpPr>
            <p:cNvPr id="116" name="TextBox 115">
              <a:extLst>
                <a:ext uri="{FF2B5EF4-FFF2-40B4-BE49-F238E27FC236}">
                  <a16:creationId xmlns:a16="http://schemas.microsoft.com/office/drawing/2014/main" id="{7135208A-A48C-404E-84B6-021BDEEE2318}"/>
                </a:ext>
              </a:extLst>
            </p:cNvPr>
            <p:cNvSpPr txBox="1"/>
            <p:nvPr/>
          </p:nvSpPr>
          <p:spPr>
            <a:xfrm>
              <a:off x="7978111" y="5022486"/>
              <a:ext cx="498764" cy="523220"/>
            </a:xfrm>
            <a:prstGeom prst="rect">
              <a:avLst/>
            </a:prstGeom>
            <a:noFill/>
          </p:spPr>
          <p:txBody>
            <a:bodyPr wrap="square" rtlCol="0">
              <a:spAutoFit/>
            </a:bodyPr>
            <a:lstStyle/>
            <a:p>
              <a:r>
                <a:rPr lang="en-US" sz="2800" b="1" dirty="0"/>
                <a:t>C</a:t>
              </a:r>
            </a:p>
          </p:txBody>
        </p:sp>
        <p:sp>
          <p:nvSpPr>
            <p:cNvPr id="117" name="TextBox 116">
              <a:extLst>
                <a:ext uri="{FF2B5EF4-FFF2-40B4-BE49-F238E27FC236}">
                  <a16:creationId xmlns:a16="http://schemas.microsoft.com/office/drawing/2014/main" id="{A89339FC-DBD2-4202-ACF1-2F632CDAE23D}"/>
                </a:ext>
              </a:extLst>
            </p:cNvPr>
            <p:cNvSpPr txBox="1"/>
            <p:nvPr/>
          </p:nvSpPr>
          <p:spPr>
            <a:xfrm>
              <a:off x="5971310" y="5132708"/>
              <a:ext cx="498764" cy="523220"/>
            </a:xfrm>
            <a:prstGeom prst="rect">
              <a:avLst/>
            </a:prstGeom>
            <a:noFill/>
          </p:spPr>
          <p:txBody>
            <a:bodyPr wrap="square" rtlCol="0">
              <a:spAutoFit/>
            </a:bodyPr>
            <a:lstStyle/>
            <a:p>
              <a:r>
                <a:rPr lang="en-US" sz="2800" b="1" dirty="0"/>
                <a:t>C</a:t>
              </a:r>
            </a:p>
          </p:txBody>
        </p:sp>
        <p:sp>
          <p:nvSpPr>
            <p:cNvPr id="118" name="TextBox 117">
              <a:extLst>
                <a:ext uri="{FF2B5EF4-FFF2-40B4-BE49-F238E27FC236}">
                  <a16:creationId xmlns:a16="http://schemas.microsoft.com/office/drawing/2014/main" id="{EE4437B0-7865-4DCC-AF5B-6BCF90399792}"/>
                </a:ext>
              </a:extLst>
            </p:cNvPr>
            <p:cNvSpPr txBox="1"/>
            <p:nvPr/>
          </p:nvSpPr>
          <p:spPr>
            <a:xfrm>
              <a:off x="4710061" y="4853659"/>
              <a:ext cx="498764" cy="523220"/>
            </a:xfrm>
            <a:prstGeom prst="rect">
              <a:avLst/>
            </a:prstGeom>
            <a:noFill/>
          </p:spPr>
          <p:txBody>
            <a:bodyPr wrap="square" rtlCol="0">
              <a:spAutoFit/>
            </a:bodyPr>
            <a:lstStyle/>
            <a:p>
              <a:r>
                <a:rPr lang="en-US" sz="2800" b="1" dirty="0"/>
                <a:t>C</a:t>
              </a:r>
            </a:p>
          </p:txBody>
        </p:sp>
        <p:sp>
          <p:nvSpPr>
            <p:cNvPr id="119" name="TextBox 118">
              <a:extLst>
                <a:ext uri="{FF2B5EF4-FFF2-40B4-BE49-F238E27FC236}">
                  <a16:creationId xmlns:a16="http://schemas.microsoft.com/office/drawing/2014/main" id="{5245E887-CE6C-4FCC-881D-FD9180FAE243}"/>
                </a:ext>
              </a:extLst>
            </p:cNvPr>
            <p:cNvSpPr txBox="1"/>
            <p:nvPr/>
          </p:nvSpPr>
          <p:spPr>
            <a:xfrm>
              <a:off x="3449085" y="5002639"/>
              <a:ext cx="498764" cy="523220"/>
            </a:xfrm>
            <a:prstGeom prst="rect">
              <a:avLst/>
            </a:prstGeom>
            <a:noFill/>
          </p:spPr>
          <p:txBody>
            <a:bodyPr wrap="square" rtlCol="0">
              <a:spAutoFit/>
            </a:bodyPr>
            <a:lstStyle/>
            <a:p>
              <a:r>
                <a:rPr lang="en-US" sz="2800" b="1" dirty="0"/>
                <a:t>C</a:t>
              </a:r>
            </a:p>
          </p:txBody>
        </p:sp>
      </p:grpSp>
      <p:grpSp>
        <p:nvGrpSpPr>
          <p:cNvPr id="19" name="Group 18">
            <a:extLst>
              <a:ext uri="{FF2B5EF4-FFF2-40B4-BE49-F238E27FC236}">
                <a16:creationId xmlns:a16="http://schemas.microsoft.com/office/drawing/2014/main" id="{96195081-8A42-4E3C-9FAD-853B2BA3DD6A}"/>
              </a:ext>
            </a:extLst>
          </p:cNvPr>
          <p:cNvGrpSpPr/>
          <p:nvPr/>
        </p:nvGrpSpPr>
        <p:grpSpPr>
          <a:xfrm>
            <a:off x="5446733" y="1424365"/>
            <a:ext cx="4317612" cy="3022937"/>
            <a:chOff x="5446733" y="1424365"/>
            <a:chExt cx="4317612" cy="3022937"/>
          </a:xfrm>
        </p:grpSpPr>
        <p:grpSp>
          <p:nvGrpSpPr>
            <p:cNvPr id="12" name="Group 11">
              <a:extLst>
                <a:ext uri="{FF2B5EF4-FFF2-40B4-BE49-F238E27FC236}">
                  <a16:creationId xmlns:a16="http://schemas.microsoft.com/office/drawing/2014/main" id="{F6CE116D-E8C3-48DA-BD2C-E5C0B95DD32B}"/>
                </a:ext>
              </a:extLst>
            </p:cNvPr>
            <p:cNvGrpSpPr/>
            <p:nvPr/>
          </p:nvGrpSpPr>
          <p:grpSpPr>
            <a:xfrm>
              <a:off x="5446733" y="2303730"/>
              <a:ext cx="1275740" cy="2143572"/>
              <a:chOff x="5238908" y="2303730"/>
              <a:chExt cx="1275740" cy="2143572"/>
            </a:xfrm>
          </p:grpSpPr>
          <p:grpSp>
            <p:nvGrpSpPr>
              <p:cNvPr id="46" name="Group 45">
                <a:extLst>
                  <a:ext uri="{FF2B5EF4-FFF2-40B4-BE49-F238E27FC236}">
                    <a16:creationId xmlns:a16="http://schemas.microsoft.com/office/drawing/2014/main" id="{318B97AA-1905-4399-819D-36BBFF690448}"/>
                  </a:ext>
                </a:extLst>
              </p:cNvPr>
              <p:cNvGrpSpPr/>
              <p:nvPr/>
            </p:nvGrpSpPr>
            <p:grpSpPr>
              <a:xfrm>
                <a:off x="5348177" y="3458360"/>
                <a:ext cx="1006100" cy="988942"/>
                <a:chOff x="5654636" y="3835406"/>
                <a:chExt cx="1006100" cy="988942"/>
              </a:xfrm>
            </p:grpSpPr>
            <p:cxnSp>
              <p:nvCxnSpPr>
                <p:cNvPr id="27" name="Straight Connector 26">
                  <a:extLst>
                    <a:ext uri="{FF2B5EF4-FFF2-40B4-BE49-F238E27FC236}">
                      <a16:creationId xmlns:a16="http://schemas.microsoft.com/office/drawing/2014/main" id="{90997943-6ACA-4B11-8D6B-78C254B7D689}"/>
                    </a:ext>
                  </a:extLst>
                </p:cNvPr>
                <p:cNvCxnSpPr>
                  <a:cxnSpLocks/>
                </p:cNvCxnSpPr>
                <p:nvPr/>
              </p:nvCxnSpPr>
              <p:spPr>
                <a:xfrm>
                  <a:off x="5654636" y="3846615"/>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1AAD0FE-BDC9-42EE-BBA9-CBBDE6EBA14E}"/>
                    </a:ext>
                  </a:extLst>
                </p:cNvPr>
                <p:cNvCxnSpPr>
                  <a:cxnSpLocks/>
                </p:cNvCxnSpPr>
                <p:nvPr/>
              </p:nvCxnSpPr>
              <p:spPr>
                <a:xfrm>
                  <a:off x="6168567"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37463CA-39B4-4152-A2A3-CC63A808A76F}"/>
                    </a:ext>
                  </a:extLst>
                </p:cNvPr>
                <p:cNvCxnSpPr>
                  <a:cxnSpLocks/>
                </p:cNvCxnSpPr>
                <p:nvPr/>
              </p:nvCxnSpPr>
              <p:spPr>
                <a:xfrm>
                  <a:off x="6660736"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pic>
            <p:nvPicPr>
              <p:cNvPr id="68" name="Picture 67">
                <a:extLst>
                  <a:ext uri="{FF2B5EF4-FFF2-40B4-BE49-F238E27FC236}">
                    <a16:creationId xmlns:a16="http://schemas.microsoft.com/office/drawing/2014/main" id="{6A27664E-20CA-4BE2-BE48-2D5FA9CB019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5330308" y="2212330"/>
                <a:ext cx="1092939" cy="1275740"/>
              </a:xfrm>
              <a:prstGeom prst="rect">
                <a:avLst/>
              </a:prstGeom>
            </p:spPr>
          </p:pic>
        </p:grpSp>
        <p:sp>
          <p:nvSpPr>
            <p:cNvPr id="17" name="TextBox 16">
              <a:extLst>
                <a:ext uri="{FF2B5EF4-FFF2-40B4-BE49-F238E27FC236}">
                  <a16:creationId xmlns:a16="http://schemas.microsoft.com/office/drawing/2014/main" id="{16060A6D-2EDA-44E0-A6A5-269EFA27039D}"/>
                </a:ext>
              </a:extLst>
            </p:cNvPr>
            <p:cNvSpPr txBox="1"/>
            <p:nvPr/>
          </p:nvSpPr>
          <p:spPr>
            <a:xfrm>
              <a:off x="6658833" y="1424365"/>
              <a:ext cx="3105512" cy="646331"/>
            </a:xfrm>
            <a:prstGeom prst="rect">
              <a:avLst/>
            </a:prstGeom>
            <a:noFill/>
          </p:spPr>
          <p:txBody>
            <a:bodyPr wrap="square" rtlCol="0">
              <a:spAutoFit/>
            </a:bodyPr>
            <a:lstStyle/>
            <a:p>
              <a:r>
                <a:rPr lang="en-US" dirty="0"/>
                <a:t>The initial heat source heats the surface.</a:t>
              </a:r>
            </a:p>
          </p:txBody>
        </p:sp>
      </p:grpSp>
      <p:grpSp>
        <p:nvGrpSpPr>
          <p:cNvPr id="21" name="Group 20">
            <a:extLst>
              <a:ext uri="{FF2B5EF4-FFF2-40B4-BE49-F238E27FC236}">
                <a16:creationId xmlns:a16="http://schemas.microsoft.com/office/drawing/2014/main" id="{4274C525-CB14-4470-9793-3507CD1AAA90}"/>
              </a:ext>
            </a:extLst>
          </p:cNvPr>
          <p:cNvGrpSpPr/>
          <p:nvPr/>
        </p:nvGrpSpPr>
        <p:grpSpPr>
          <a:xfrm>
            <a:off x="5635684" y="3382810"/>
            <a:ext cx="5634061" cy="994724"/>
            <a:chOff x="5635684" y="3382810"/>
            <a:chExt cx="5634061" cy="994724"/>
          </a:xfrm>
        </p:grpSpPr>
        <p:grpSp>
          <p:nvGrpSpPr>
            <p:cNvPr id="6" name="Group 5">
              <a:extLst>
                <a:ext uri="{FF2B5EF4-FFF2-40B4-BE49-F238E27FC236}">
                  <a16:creationId xmlns:a16="http://schemas.microsoft.com/office/drawing/2014/main" id="{AA9A9DEF-0C42-4BB6-97C5-CF3A7983C8FC}"/>
                </a:ext>
              </a:extLst>
            </p:cNvPr>
            <p:cNvGrpSpPr/>
            <p:nvPr/>
          </p:nvGrpSpPr>
          <p:grpSpPr>
            <a:xfrm>
              <a:off x="5635684" y="3382810"/>
              <a:ext cx="997533" cy="991593"/>
              <a:chOff x="5441714" y="3382810"/>
              <a:chExt cx="997533" cy="991593"/>
            </a:xfrm>
          </p:grpSpPr>
          <p:grpSp>
            <p:nvGrpSpPr>
              <p:cNvPr id="4" name="Group 3">
                <a:extLst>
                  <a:ext uri="{FF2B5EF4-FFF2-40B4-BE49-F238E27FC236}">
                    <a16:creationId xmlns:a16="http://schemas.microsoft.com/office/drawing/2014/main" id="{42CE770E-15F2-488A-9997-9DBDE84ED05A}"/>
                  </a:ext>
                </a:extLst>
              </p:cNvPr>
              <p:cNvGrpSpPr/>
              <p:nvPr/>
            </p:nvGrpSpPr>
            <p:grpSpPr>
              <a:xfrm>
                <a:off x="5441714" y="3396670"/>
                <a:ext cx="498764" cy="977733"/>
                <a:chOff x="2700945" y="3187690"/>
                <a:chExt cx="498764" cy="1259617"/>
              </a:xfrm>
            </p:grpSpPr>
            <p:cxnSp>
              <p:nvCxnSpPr>
                <p:cNvPr id="72" name="Straight Connector 71">
                  <a:extLst>
                    <a:ext uri="{FF2B5EF4-FFF2-40B4-BE49-F238E27FC236}">
                      <a16:creationId xmlns:a16="http://schemas.microsoft.com/office/drawing/2014/main" id="{37D49F3E-6F95-4A35-B98C-CC00D5C58417}"/>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77D6D2BE-35A6-4C85-8ECD-DA68E4E2B02B}"/>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nvGrpSpPr>
              <p:cNvPr id="79" name="Group 78">
                <a:extLst>
                  <a:ext uri="{FF2B5EF4-FFF2-40B4-BE49-F238E27FC236}">
                    <a16:creationId xmlns:a16="http://schemas.microsoft.com/office/drawing/2014/main" id="{83125BD0-008C-4D1A-9697-30712764199E}"/>
                  </a:ext>
                </a:extLst>
              </p:cNvPr>
              <p:cNvGrpSpPr/>
              <p:nvPr/>
            </p:nvGrpSpPr>
            <p:grpSpPr>
              <a:xfrm>
                <a:off x="5940483" y="3382810"/>
                <a:ext cx="498764" cy="977733"/>
                <a:chOff x="2700945" y="3187690"/>
                <a:chExt cx="498764" cy="1259617"/>
              </a:xfrm>
            </p:grpSpPr>
            <p:cxnSp>
              <p:nvCxnSpPr>
                <p:cNvPr id="80" name="Straight Connector 79">
                  <a:extLst>
                    <a:ext uri="{FF2B5EF4-FFF2-40B4-BE49-F238E27FC236}">
                      <a16:creationId xmlns:a16="http://schemas.microsoft.com/office/drawing/2014/main" id="{07D893AE-824E-4CEC-9BDC-45396BCF3361}"/>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0E82152-748F-478C-8AAD-8C3F11E6B702}"/>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sp>
          <p:nvSpPr>
            <p:cNvPr id="154" name="TextBox 153">
              <a:extLst>
                <a:ext uri="{FF2B5EF4-FFF2-40B4-BE49-F238E27FC236}">
                  <a16:creationId xmlns:a16="http://schemas.microsoft.com/office/drawing/2014/main" id="{D917125B-EAD1-4BDD-B2F4-9B83E395B44E}"/>
                </a:ext>
              </a:extLst>
            </p:cNvPr>
            <p:cNvSpPr txBox="1"/>
            <p:nvPr/>
          </p:nvSpPr>
          <p:spPr>
            <a:xfrm>
              <a:off x="6913120" y="3731203"/>
              <a:ext cx="4356625" cy="646331"/>
            </a:xfrm>
            <a:prstGeom prst="rect">
              <a:avLst/>
            </a:prstGeom>
            <a:noFill/>
          </p:spPr>
          <p:txBody>
            <a:bodyPr wrap="square" rtlCol="0">
              <a:spAutoFit/>
            </a:bodyPr>
            <a:lstStyle/>
            <a:p>
              <a:r>
                <a:rPr lang="en-US" dirty="0"/>
                <a:t>The heated surface liberates a combustible gas (</a:t>
              </a:r>
              <a:r>
                <a:rPr lang="en-US" b="1" dirty="0"/>
                <a:t>endothermic pyrolysis</a:t>
              </a:r>
              <a:r>
                <a:rPr lang="en-US" dirty="0"/>
                <a:t>).</a:t>
              </a:r>
            </a:p>
          </p:txBody>
        </p:sp>
      </p:grpSp>
      <p:grpSp>
        <p:nvGrpSpPr>
          <p:cNvPr id="23" name="Group 22">
            <a:extLst>
              <a:ext uri="{FF2B5EF4-FFF2-40B4-BE49-F238E27FC236}">
                <a16:creationId xmlns:a16="http://schemas.microsoft.com/office/drawing/2014/main" id="{F5DC997D-84E6-4FC3-8ECB-658140A4B750}"/>
              </a:ext>
            </a:extLst>
          </p:cNvPr>
          <p:cNvGrpSpPr/>
          <p:nvPr/>
        </p:nvGrpSpPr>
        <p:grpSpPr>
          <a:xfrm>
            <a:off x="4504103" y="2010150"/>
            <a:ext cx="6308084" cy="1482861"/>
            <a:chOff x="4504103" y="2010150"/>
            <a:chExt cx="6308084" cy="1482861"/>
          </a:xfrm>
        </p:grpSpPr>
        <p:grpSp>
          <p:nvGrpSpPr>
            <p:cNvPr id="16" name="Group 15">
              <a:extLst>
                <a:ext uri="{FF2B5EF4-FFF2-40B4-BE49-F238E27FC236}">
                  <a16:creationId xmlns:a16="http://schemas.microsoft.com/office/drawing/2014/main" id="{80401341-FC0C-4BD3-8F6B-49FF620AA70C}"/>
                </a:ext>
              </a:extLst>
            </p:cNvPr>
            <p:cNvGrpSpPr/>
            <p:nvPr/>
          </p:nvGrpSpPr>
          <p:grpSpPr>
            <a:xfrm>
              <a:off x="4504103" y="2010150"/>
              <a:ext cx="3133311" cy="1482861"/>
              <a:chOff x="4296278" y="2010150"/>
              <a:chExt cx="3133311" cy="1482861"/>
            </a:xfrm>
          </p:grpSpPr>
          <p:grpSp>
            <p:nvGrpSpPr>
              <p:cNvPr id="92" name="Group 91">
                <a:extLst>
                  <a:ext uri="{FF2B5EF4-FFF2-40B4-BE49-F238E27FC236}">
                    <a16:creationId xmlns:a16="http://schemas.microsoft.com/office/drawing/2014/main" id="{076DE020-B16D-426B-B7EB-AAA957478927}"/>
                  </a:ext>
                </a:extLst>
              </p:cNvPr>
              <p:cNvGrpSpPr/>
              <p:nvPr/>
            </p:nvGrpSpPr>
            <p:grpSpPr>
              <a:xfrm>
                <a:off x="4385553" y="2633989"/>
                <a:ext cx="802902" cy="856365"/>
                <a:chOff x="2299855" y="2829017"/>
                <a:chExt cx="802902" cy="856365"/>
              </a:xfrm>
            </p:grpSpPr>
            <p:sp>
              <p:nvSpPr>
                <p:cNvPr id="145" name="TextBox 144">
                  <a:extLst>
                    <a:ext uri="{FF2B5EF4-FFF2-40B4-BE49-F238E27FC236}">
                      <a16:creationId xmlns:a16="http://schemas.microsoft.com/office/drawing/2014/main" id="{01E30E8E-B4C2-430C-AFA8-8244E8951FAA}"/>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146" name="Straight Arrow Connector 145">
                  <a:extLst>
                    <a:ext uri="{FF2B5EF4-FFF2-40B4-BE49-F238E27FC236}">
                      <a16:creationId xmlns:a16="http://schemas.microsoft.com/office/drawing/2014/main" id="{F93138CD-B0C9-46B1-897E-12FB0808C598}"/>
                    </a:ext>
                  </a:extLst>
                </p:cNvPr>
                <p:cNvCxnSpPr>
                  <a:cxnSpLocks/>
                </p:cNvCxnSpPr>
                <p:nvPr/>
              </p:nvCxnSpPr>
              <p:spPr>
                <a:xfrm>
                  <a:off x="2632362" y="3195943"/>
                  <a:ext cx="470395" cy="4894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7" name="Group 96">
                <a:extLst>
                  <a:ext uri="{FF2B5EF4-FFF2-40B4-BE49-F238E27FC236}">
                    <a16:creationId xmlns:a16="http://schemas.microsoft.com/office/drawing/2014/main" id="{6C49A4D4-0334-4E01-AA9C-A73596CD5926}"/>
                  </a:ext>
                </a:extLst>
              </p:cNvPr>
              <p:cNvGrpSpPr/>
              <p:nvPr/>
            </p:nvGrpSpPr>
            <p:grpSpPr>
              <a:xfrm>
                <a:off x="4296278" y="2010150"/>
                <a:ext cx="802902" cy="856365"/>
                <a:chOff x="2299855" y="2829017"/>
                <a:chExt cx="802902" cy="856365"/>
              </a:xfrm>
            </p:grpSpPr>
            <p:sp>
              <p:nvSpPr>
                <p:cNvPr id="141" name="TextBox 140">
                  <a:extLst>
                    <a:ext uri="{FF2B5EF4-FFF2-40B4-BE49-F238E27FC236}">
                      <a16:creationId xmlns:a16="http://schemas.microsoft.com/office/drawing/2014/main" id="{14EA187C-C223-44D1-B974-459C72F7F9B1}"/>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142" name="Straight Arrow Connector 141">
                  <a:extLst>
                    <a:ext uri="{FF2B5EF4-FFF2-40B4-BE49-F238E27FC236}">
                      <a16:creationId xmlns:a16="http://schemas.microsoft.com/office/drawing/2014/main" id="{2FAE13FB-477D-41AA-961B-8309B90FBB08}"/>
                    </a:ext>
                  </a:extLst>
                </p:cNvPr>
                <p:cNvCxnSpPr>
                  <a:cxnSpLocks/>
                </p:cNvCxnSpPr>
                <p:nvPr/>
              </p:nvCxnSpPr>
              <p:spPr>
                <a:xfrm>
                  <a:off x="2632362" y="3195943"/>
                  <a:ext cx="470395" cy="4894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2" name="Group 101">
                <a:extLst>
                  <a:ext uri="{FF2B5EF4-FFF2-40B4-BE49-F238E27FC236}">
                    <a16:creationId xmlns:a16="http://schemas.microsoft.com/office/drawing/2014/main" id="{E192C855-AB50-485D-B1A6-46AB5302154A}"/>
                  </a:ext>
                </a:extLst>
              </p:cNvPr>
              <p:cNvGrpSpPr/>
              <p:nvPr/>
            </p:nvGrpSpPr>
            <p:grpSpPr>
              <a:xfrm>
                <a:off x="6634040" y="2186302"/>
                <a:ext cx="795549" cy="894171"/>
                <a:chOff x="2003070" y="2829017"/>
                <a:chExt cx="795549" cy="894171"/>
              </a:xfrm>
            </p:grpSpPr>
            <p:sp>
              <p:nvSpPr>
                <p:cNvPr id="137" name="TextBox 136">
                  <a:extLst>
                    <a:ext uri="{FF2B5EF4-FFF2-40B4-BE49-F238E27FC236}">
                      <a16:creationId xmlns:a16="http://schemas.microsoft.com/office/drawing/2014/main" id="{705C2F55-7104-41A9-8A2B-C271A5C5FA61}"/>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138" name="Straight Arrow Connector 137">
                  <a:extLst>
                    <a:ext uri="{FF2B5EF4-FFF2-40B4-BE49-F238E27FC236}">
                      <a16:creationId xmlns:a16="http://schemas.microsoft.com/office/drawing/2014/main" id="{1BD73264-8642-4F3A-89B5-DE9916949015}"/>
                    </a:ext>
                  </a:extLst>
                </p:cNvPr>
                <p:cNvCxnSpPr>
                  <a:cxnSpLocks/>
                </p:cNvCxnSpPr>
                <p:nvPr/>
              </p:nvCxnSpPr>
              <p:spPr>
                <a:xfrm flipH="1">
                  <a:off x="2003070" y="3319140"/>
                  <a:ext cx="384200" cy="4040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337D79D1-94FE-4224-98C3-F0AE9EDB61DC}"/>
                  </a:ext>
                </a:extLst>
              </p:cNvPr>
              <p:cNvGrpSpPr/>
              <p:nvPr/>
            </p:nvGrpSpPr>
            <p:grpSpPr>
              <a:xfrm>
                <a:off x="6607266" y="2869172"/>
                <a:ext cx="822323" cy="623839"/>
                <a:chOff x="1976296" y="2829017"/>
                <a:chExt cx="822323" cy="623839"/>
              </a:xfrm>
            </p:grpSpPr>
            <p:sp>
              <p:nvSpPr>
                <p:cNvPr id="133" name="TextBox 132">
                  <a:extLst>
                    <a:ext uri="{FF2B5EF4-FFF2-40B4-BE49-F238E27FC236}">
                      <a16:creationId xmlns:a16="http://schemas.microsoft.com/office/drawing/2014/main" id="{C9BE6EE9-BA4B-47F3-8630-A3666B305B8A}"/>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134" name="Straight Arrow Connector 133">
                  <a:extLst>
                    <a:ext uri="{FF2B5EF4-FFF2-40B4-BE49-F238E27FC236}">
                      <a16:creationId xmlns:a16="http://schemas.microsoft.com/office/drawing/2014/main" id="{533EF3ED-FA90-47C0-8CFD-30EC8134E1BE}"/>
                    </a:ext>
                  </a:extLst>
                </p:cNvPr>
                <p:cNvCxnSpPr>
                  <a:cxnSpLocks/>
                </p:cNvCxnSpPr>
                <p:nvPr/>
              </p:nvCxnSpPr>
              <p:spPr>
                <a:xfrm flipH="1">
                  <a:off x="1976296" y="3245011"/>
                  <a:ext cx="321176" cy="2078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55" name="TextBox 154">
              <a:extLst>
                <a:ext uri="{FF2B5EF4-FFF2-40B4-BE49-F238E27FC236}">
                  <a16:creationId xmlns:a16="http://schemas.microsoft.com/office/drawing/2014/main" id="{30C3823B-A763-4DFB-98EA-17DAF340F719}"/>
                </a:ext>
              </a:extLst>
            </p:cNvPr>
            <p:cNvSpPr txBox="1"/>
            <p:nvPr/>
          </p:nvSpPr>
          <p:spPr>
            <a:xfrm>
              <a:off x="7706675" y="2356967"/>
              <a:ext cx="3105512" cy="923330"/>
            </a:xfrm>
            <a:prstGeom prst="rect">
              <a:avLst/>
            </a:prstGeom>
            <a:noFill/>
          </p:spPr>
          <p:txBody>
            <a:bodyPr wrap="square" rtlCol="0">
              <a:spAutoFit/>
            </a:bodyPr>
            <a:lstStyle/>
            <a:p>
              <a:r>
                <a:rPr lang="en-US" dirty="0"/>
                <a:t>The carbon in the gas reacts with oxygen in the air which generates more heat.</a:t>
              </a:r>
            </a:p>
          </p:txBody>
        </p:sp>
      </p:grpSp>
      <p:sp>
        <p:nvSpPr>
          <p:cNvPr id="25" name="Slide Number Placeholder 24">
            <a:extLst>
              <a:ext uri="{FF2B5EF4-FFF2-40B4-BE49-F238E27FC236}">
                <a16:creationId xmlns:a16="http://schemas.microsoft.com/office/drawing/2014/main" id="{10718C07-F8C1-4182-9AC3-0D0B50CBBDA6}"/>
              </a:ext>
            </a:extLst>
          </p:cNvPr>
          <p:cNvSpPr>
            <a:spLocks noGrp="1"/>
          </p:cNvSpPr>
          <p:nvPr>
            <p:ph type="sldNum" sz="quarter" idx="12"/>
          </p:nvPr>
        </p:nvSpPr>
        <p:spPr/>
        <p:txBody>
          <a:bodyPr/>
          <a:lstStyle/>
          <a:p>
            <a:fld id="{C8397F85-C703-4A7F-B5B8-C116B06D1E64}" type="slidenum">
              <a:rPr lang="en-US" smtClean="0"/>
              <a:t>10</a:t>
            </a:fld>
            <a:endParaRPr lang="en-US"/>
          </a:p>
        </p:txBody>
      </p:sp>
    </p:spTree>
    <p:extLst>
      <p:ext uri="{BB962C8B-B14F-4D97-AF65-F5344CB8AC3E}">
        <p14:creationId xmlns:p14="http://schemas.microsoft.com/office/powerpoint/2010/main" val="2155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loud 77">
            <a:extLst>
              <a:ext uri="{FF2B5EF4-FFF2-40B4-BE49-F238E27FC236}">
                <a16:creationId xmlns:a16="http://schemas.microsoft.com/office/drawing/2014/main" id="{37FA5116-94E3-44B5-B995-EE9AEC049A70}"/>
              </a:ext>
            </a:extLst>
          </p:cNvPr>
          <p:cNvSpPr/>
          <p:nvPr/>
        </p:nvSpPr>
        <p:spPr>
          <a:xfrm>
            <a:off x="3391523" y="2012982"/>
            <a:ext cx="5131895" cy="2129215"/>
          </a:xfrm>
          <a:prstGeom prst="cloud">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2E2BCE-6A05-42F6-902D-EA2AF45AC525}"/>
              </a:ext>
            </a:extLst>
          </p:cNvPr>
          <p:cNvSpPr txBox="1">
            <a:spLocks/>
          </p:cNvSpPr>
          <p:nvPr/>
        </p:nvSpPr>
        <p:spPr>
          <a:xfrm>
            <a:off x="1981200" y="17143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Dynamics of a Burning Surface</a:t>
            </a:r>
          </a:p>
        </p:txBody>
      </p:sp>
      <p:grpSp>
        <p:nvGrpSpPr>
          <p:cNvPr id="120" name="Group 119">
            <a:extLst>
              <a:ext uri="{FF2B5EF4-FFF2-40B4-BE49-F238E27FC236}">
                <a16:creationId xmlns:a16="http://schemas.microsoft.com/office/drawing/2014/main" id="{CF560391-0317-41AD-A6DE-10393658B638}"/>
              </a:ext>
            </a:extLst>
          </p:cNvPr>
          <p:cNvGrpSpPr/>
          <p:nvPr/>
        </p:nvGrpSpPr>
        <p:grpSpPr>
          <a:xfrm>
            <a:off x="2341432" y="4461162"/>
            <a:ext cx="7523018" cy="820691"/>
            <a:chOff x="2299855" y="4835237"/>
            <a:chExt cx="7523018" cy="820691"/>
          </a:xfrm>
        </p:grpSpPr>
        <p:sp>
          <p:nvSpPr>
            <p:cNvPr id="3" name="Rectangle 2">
              <a:extLst>
                <a:ext uri="{FF2B5EF4-FFF2-40B4-BE49-F238E27FC236}">
                  <a16:creationId xmlns:a16="http://schemas.microsoft.com/office/drawing/2014/main" id="{7CEA44C6-C75A-4118-9519-1B76707782C4}"/>
                </a:ext>
              </a:extLst>
            </p:cNvPr>
            <p:cNvSpPr/>
            <p:nvPr/>
          </p:nvSpPr>
          <p:spPr>
            <a:xfrm>
              <a:off x="2299855" y="4835237"/>
              <a:ext cx="7523018"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0F547981-2661-4EAD-9FE8-741E6ACA84F9}"/>
                </a:ext>
              </a:extLst>
            </p:cNvPr>
            <p:cNvSpPr txBox="1"/>
            <p:nvPr/>
          </p:nvSpPr>
          <p:spPr>
            <a:xfrm>
              <a:off x="9051105" y="5103986"/>
              <a:ext cx="498764" cy="523220"/>
            </a:xfrm>
            <a:prstGeom prst="rect">
              <a:avLst/>
            </a:prstGeom>
            <a:noFill/>
          </p:spPr>
          <p:txBody>
            <a:bodyPr wrap="square" rtlCol="0">
              <a:spAutoFit/>
            </a:bodyPr>
            <a:lstStyle/>
            <a:p>
              <a:r>
                <a:rPr lang="en-US" sz="2800" b="1" dirty="0"/>
                <a:t>C</a:t>
              </a:r>
            </a:p>
          </p:txBody>
        </p:sp>
        <p:sp>
          <p:nvSpPr>
            <p:cNvPr id="111" name="TextBox 110">
              <a:extLst>
                <a:ext uri="{FF2B5EF4-FFF2-40B4-BE49-F238E27FC236}">
                  <a16:creationId xmlns:a16="http://schemas.microsoft.com/office/drawing/2014/main" id="{C9B622ED-A455-40F4-B244-CC004B9CC49D}"/>
                </a:ext>
              </a:extLst>
            </p:cNvPr>
            <p:cNvSpPr txBox="1"/>
            <p:nvPr/>
          </p:nvSpPr>
          <p:spPr>
            <a:xfrm>
              <a:off x="7326947" y="4939361"/>
              <a:ext cx="498764" cy="523220"/>
            </a:xfrm>
            <a:prstGeom prst="rect">
              <a:avLst/>
            </a:prstGeom>
            <a:noFill/>
          </p:spPr>
          <p:txBody>
            <a:bodyPr wrap="square" rtlCol="0">
              <a:spAutoFit/>
            </a:bodyPr>
            <a:lstStyle/>
            <a:p>
              <a:r>
                <a:rPr lang="en-US" sz="2800" b="1" dirty="0"/>
                <a:t>C</a:t>
              </a:r>
            </a:p>
          </p:txBody>
        </p:sp>
        <p:sp>
          <p:nvSpPr>
            <p:cNvPr id="112" name="TextBox 111">
              <a:extLst>
                <a:ext uri="{FF2B5EF4-FFF2-40B4-BE49-F238E27FC236}">
                  <a16:creationId xmlns:a16="http://schemas.microsoft.com/office/drawing/2014/main" id="{17C4AD23-FEFF-46DD-BCD1-CEE20032EF77}"/>
                </a:ext>
              </a:extLst>
            </p:cNvPr>
            <p:cNvSpPr txBox="1"/>
            <p:nvPr/>
          </p:nvSpPr>
          <p:spPr>
            <a:xfrm>
              <a:off x="5417130" y="5049583"/>
              <a:ext cx="498764" cy="523220"/>
            </a:xfrm>
            <a:prstGeom prst="rect">
              <a:avLst/>
            </a:prstGeom>
            <a:noFill/>
          </p:spPr>
          <p:txBody>
            <a:bodyPr wrap="square" rtlCol="0">
              <a:spAutoFit/>
            </a:bodyPr>
            <a:lstStyle/>
            <a:p>
              <a:r>
                <a:rPr lang="en-US" sz="2800" b="1" dirty="0"/>
                <a:t>C</a:t>
              </a:r>
            </a:p>
          </p:txBody>
        </p:sp>
        <p:sp>
          <p:nvSpPr>
            <p:cNvPr id="113" name="TextBox 112">
              <a:extLst>
                <a:ext uri="{FF2B5EF4-FFF2-40B4-BE49-F238E27FC236}">
                  <a16:creationId xmlns:a16="http://schemas.microsoft.com/office/drawing/2014/main" id="{88B73E3B-991A-484C-B25C-4DE189276C44}"/>
                </a:ext>
              </a:extLst>
            </p:cNvPr>
            <p:cNvSpPr txBox="1"/>
            <p:nvPr/>
          </p:nvSpPr>
          <p:spPr>
            <a:xfrm>
              <a:off x="4031188" y="5089193"/>
              <a:ext cx="498764" cy="523220"/>
            </a:xfrm>
            <a:prstGeom prst="rect">
              <a:avLst/>
            </a:prstGeom>
            <a:noFill/>
          </p:spPr>
          <p:txBody>
            <a:bodyPr wrap="square" rtlCol="0">
              <a:spAutoFit/>
            </a:bodyPr>
            <a:lstStyle/>
            <a:p>
              <a:r>
                <a:rPr lang="en-US" sz="2800" b="1" dirty="0"/>
                <a:t>C</a:t>
              </a:r>
            </a:p>
          </p:txBody>
        </p:sp>
        <p:sp>
          <p:nvSpPr>
            <p:cNvPr id="114" name="TextBox 113">
              <a:extLst>
                <a:ext uri="{FF2B5EF4-FFF2-40B4-BE49-F238E27FC236}">
                  <a16:creationId xmlns:a16="http://schemas.microsoft.com/office/drawing/2014/main" id="{76369F3B-6EA5-49E9-8C67-94165B8FCA08}"/>
                </a:ext>
              </a:extLst>
            </p:cNvPr>
            <p:cNvSpPr txBox="1"/>
            <p:nvPr/>
          </p:nvSpPr>
          <p:spPr>
            <a:xfrm>
              <a:off x="2645522" y="4919514"/>
              <a:ext cx="498764" cy="523220"/>
            </a:xfrm>
            <a:prstGeom prst="rect">
              <a:avLst/>
            </a:prstGeom>
            <a:noFill/>
          </p:spPr>
          <p:txBody>
            <a:bodyPr wrap="square" rtlCol="0">
              <a:spAutoFit/>
            </a:bodyPr>
            <a:lstStyle/>
            <a:p>
              <a:r>
                <a:rPr lang="en-US" sz="2800" b="1" dirty="0"/>
                <a:t>C</a:t>
              </a:r>
            </a:p>
          </p:txBody>
        </p:sp>
        <p:sp>
          <p:nvSpPr>
            <p:cNvPr id="115" name="TextBox 114">
              <a:extLst>
                <a:ext uri="{FF2B5EF4-FFF2-40B4-BE49-F238E27FC236}">
                  <a16:creationId xmlns:a16="http://schemas.microsoft.com/office/drawing/2014/main" id="{E252DA79-2E37-4C05-A1A2-3CB21F14CAF5}"/>
                </a:ext>
              </a:extLst>
            </p:cNvPr>
            <p:cNvSpPr txBox="1"/>
            <p:nvPr/>
          </p:nvSpPr>
          <p:spPr>
            <a:xfrm>
              <a:off x="6514635" y="4840962"/>
              <a:ext cx="498764" cy="523220"/>
            </a:xfrm>
            <a:prstGeom prst="rect">
              <a:avLst/>
            </a:prstGeom>
            <a:noFill/>
          </p:spPr>
          <p:txBody>
            <a:bodyPr wrap="square" rtlCol="0">
              <a:spAutoFit/>
            </a:bodyPr>
            <a:lstStyle/>
            <a:p>
              <a:r>
                <a:rPr lang="en-US" sz="2800" b="1" dirty="0"/>
                <a:t>C</a:t>
              </a:r>
            </a:p>
          </p:txBody>
        </p:sp>
        <p:sp>
          <p:nvSpPr>
            <p:cNvPr id="116" name="TextBox 115">
              <a:extLst>
                <a:ext uri="{FF2B5EF4-FFF2-40B4-BE49-F238E27FC236}">
                  <a16:creationId xmlns:a16="http://schemas.microsoft.com/office/drawing/2014/main" id="{7135208A-A48C-404E-84B6-021BDEEE2318}"/>
                </a:ext>
              </a:extLst>
            </p:cNvPr>
            <p:cNvSpPr txBox="1"/>
            <p:nvPr/>
          </p:nvSpPr>
          <p:spPr>
            <a:xfrm>
              <a:off x="7978111" y="5022486"/>
              <a:ext cx="498764" cy="523220"/>
            </a:xfrm>
            <a:prstGeom prst="rect">
              <a:avLst/>
            </a:prstGeom>
            <a:noFill/>
          </p:spPr>
          <p:txBody>
            <a:bodyPr wrap="square" rtlCol="0">
              <a:spAutoFit/>
            </a:bodyPr>
            <a:lstStyle/>
            <a:p>
              <a:r>
                <a:rPr lang="en-US" sz="2800" b="1" dirty="0"/>
                <a:t>C</a:t>
              </a:r>
            </a:p>
          </p:txBody>
        </p:sp>
        <p:sp>
          <p:nvSpPr>
            <p:cNvPr id="117" name="TextBox 116">
              <a:extLst>
                <a:ext uri="{FF2B5EF4-FFF2-40B4-BE49-F238E27FC236}">
                  <a16:creationId xmlns:a16="http://schemas.microsoft.com/office/drawing/2014/main" id="{A89339FC-DBD2-4202-ACF1-2F632CDAE23D}"/>
                </a:ext>
              </a:extLst>
            </p:cNvPr>
            <p:cNvSpPr txBox="1"/>
            <p:nvPr/>
          </p:nvSpPr>
          <p:spPr>
            <a:xfrm>
              <a:off x="5971310" y="5132708"/>
              <a:ext cx="498764" cy="523220"/>
            </a:xfrm>
            <a:prstGeom prst="rect">
              <a:avLst/>
            </a:prstGeom>
            <a:noFill/>
          </p:spPr>
          <p:txBody>
            <a:bodyPr wrap="square" rtlCol="0">
              <a:spAutoFit/>
            </a:bodyPr>
            <a:lstStyle/>
            <a:p>
              <a:r>
                <a:rPr lang="en-US" sz="2800" b="1" dirty="0"/>
                <a:t>C</a:t>
              </a:r>
            </a:p>
          </p:txBody>
        </p:sp>
        <p:sp>
          <p:nvSpPr>
            <p:cNvPr id="118" name="TextBox 117">
              <a:extLst>
                <a:ext uri="{FF2B5EF4-FFF2-40B4-BE49-F238E27FC236}">
                  <a16:creationId xmlns:a16="http://schemas.microsoft.com/office/drawing/2014/main" id="{EE4437B0-7865-4DCC-AF5B-6BCF90399792}"/>
                </a:ext>
              </a:extLst>
            </p:cNvPr>
            <p:cNvSpPr txBox="1"/>
            <p:nvPr/>
          </p:nvSpPr>
          <p:spPr>
            <a:xfrm>
              <a:off x="4710061" y="4853659"/>
              <a:ext cx="498764" cy="523220"/>
            </a:xfrm>
            <a:prstGeom prst="rect">
              <a:avLst/>
            </a:prstGeom>
            <a:noFill/>
          </p:spPr>
          <p:txBody>
            <a:bodyPr wrap="square" rtlCol="0">
              <a:spAutoFit/>
            </a:bodyPr>
            <a:lstStyle/>
            <a:p>
              <a:r>
                <a:rPr lang="en-US" sz="2800" b="1" dirty="0"/>
                <a:t>C</a:t>
              </a:r>
            </a:p>
          </p:txBody>
        </p:sp>
        <p:sp>
          <p:nvSpPr>
            <p:cNvPr id="119" name="TextBox 118">
              <a:extLst>
                <a:ext uri="{FF2B5EF4-FFF2-40B4-BE49-F238E27FC236}">
                  <a16:creationId xmlns:a16="http://schemas.microsoft.com/office/drawing/2014/main" id="{5245E887-CE6C-4FCC-881D-FD9180FAE243}"/>
                </a:ext>
              </a:extLst>
            </p:cNvPr>
            <p:cNvSpPr txBox="1"/>
            <p:nvPr/>
          </p:nvSpPr>
          <p:spPr>
            <a:xfrm>
              <a:off x="3449085" y="5002639"/>
              <a:ext cx="498764" cy="523220"/>
            </a:xfrm>
            <a:prstGeom prst="rect">
              <a:avLst/>
            </a:prstGeom>
            <a:noFill/>
          </p:spPr>
          <p:txBody>
            <a:bodyPr wrap="square" rtlCol="0">
              <a:spAutoFit/>
            </a:bodyPr>
            <a:lstStyle/>
            <a:p>
              <a:r>
                <a:rPr lang="en-US" sz="2800" b="1" dirty="0"/>
                <a:t>C</a:t>
              </a:r>
            </a:p>
          </p:txBody>
        </p:sp>
      </p:grpSp>
      <p:grpSp>
        <p:nvGrpSpPr>
          <p:cNvPr id="46" name="Group 45">
            <a:extLst>
              <a:ext uri="{FF2B5EF4-FFF2-40B4-BE49-F238E27FC236}">
                <a16:creationId xmlns:a16="http://schemas.microsoft.com/office/drawing/2014/main" id="{318B97AA-1905-4399-819D-36BBFF690448}"/>
              </a:ext>
            </a:extLst>
          </p:cNvPr>
          <p:cNvGrpSpPr/>
          <p:nvPr/>
        </p:nvGrpSpPr>
        <p:grpSpPr>
          <a:xfrm>
            <a:off x="5569857" y="3458360"/>
            <a:ext cx="1006100" cy="988942"/>
            <a:chOff x="5654636" y="3835406"/>
            <a:chExt cx="1006100" cy="988942"/>
          </a:xfrm>
        </p:grpSpPr>
        <p:cxnSp>
          <p:nvCxnSpPr>
            <p:cNvPr id="27" name="Straight Connector 26">
              <a:extLst>
                <a:ext uri="{FF2B5EF4-FFF2-40B4-BE49-F238E27FC236}">
                  <a16:creationId xmlns:a16="http://schemas.microsoft.com/office/drawing/2014/main" id="{90997943-6ACA-4B11-8D6B-78C254B7D689}"/>
                </a:ext>
              </a:extLst>
            </p:cNvPr>
            <p:cNvCxnSpPr>
              <a:cxnSpLocks/>
            </p:cNvCxnSpPr>
            <p:nvPr/>
          </p:nvCxnSpPr>
          <p:spPr>
            <a:xfrm>
              <a:off x="5654636" y="3846615"/>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1AAD0FE-BDC9-42EE-BBA9-CBBDE6EBA14E}"/>
                </a:ext>
              </a:extLst>
            </p:cNvPr>
            <p:cNvCxnSpPr>
              <a:cxnSpLocks/>
            </p:cNvCxnSpPr>
            <p:nvPr/>
          </p:nvCxnSpPr>
          <p:spPr>
            <a:xfrm>
              <a:off x="6168567"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37463CA-39B4-4152-A2A3-CC63A808A76F}"/>
                </a:ext>
              </a:extLst>
            </p:cNvPr>
            <p:cNvCxnSpPr>
              <a:cxnSpLocks/>
            </p:cNvCxnSpPr>
            <p:nvPr/>
          </p:nvCxnSpPr>
          <p:spPr>
            <a:xfrm>
              <a:off x="6660736"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AA9A9DEF-0C42-4BB6-97C5-CF3A7983C8FC}"/>
              </a:ext>
            </a:extLst>
          </p:cNvPr>
          <p:cNvGrpSpPr/>
          <p:nvPr/>
        </p:nvGrpSpPr>
        <p:grpSpPr>
          <a:xfrm>
            <a:off x="5663394" y="3382810"/>
            <a:ext cx="997533" cy="991593"/>
            <a:chOff x="5441714" y="3382810"/>
            <a:chExt cx="997533" cy="991593"/>
          </a:xfrm>
        </p:grpSpPr>
        <p:grpSp>
          <p:nvGrpSpPr>
            <p:cNvPr id="4" name="Group 3">
              <a:extLst>
                <a:ext uri="{FF2B5EF4-FFF2-40B4-BE49-F238E27FC236}">
                  <a16:creationId xmlns:a16="http://schemas.microsoft.com/office/drawing/2014/main" id="{42CE770E-15F2-488A-9997-9DBDE84ED05A}"/>
                </a:ext>
              </a:extLst>
            </p:cNvPr>
            <p:cNvGrpSpPr/>
            <p:nvPr/>
          </p:nvGrpSpPr>
          <p:grpSpPr>
            <a:xfrm>
              <a:off x="5441714" y="3396670"/>
              <a:ext cx="498764" cy="977733"/>
              <a:chOff x="2700945" y="3187690"/>
              <a:chExt cx="498764" cy="1259617"/>
            </a:xfrm>
          </p:grpSpPr>
          <p:cxnSp>
            <p:nvCxnSpPr>
              <p:cNvPr id="72" name="Straight Connector 71">
                <a:extLst>
                  <a:ext uri="{FF2B5EF4-FFF2-40B4-BE49-F238E27FC236}">
                    <a16:creationId xmlns:a16="http://schemas.microsoft.com/office/drawing/2014/main" id="{37D49F3E-6F95-4A35-B98C-CC00D5C58417}"/>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77D6D2BE-35A6-4C85-8ECD-DA68E4E2B02B}"/>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nvGrpSpPr>
            <p:cNvPr id="79" name="Group 78">
              <a:extLst>
                <a:ext uri="{FF2B5EF4-FFF2-40B4-BE49-F238E27FC236}">
                  <a16:creationId xmlns:a16="http://schemas.microsoft.com/office/drawing/2014/main" id="{83125BD0-008C-4D1A-9697-30712764199E}"/>
                </a:ext>
              </a:extLst>
            </p:cNvPr>
            <p:cNvGrpSpPr/>
            <p:nvPr/>
          </p:nvGrpSpPr>
          <p:grpSpPr>
            <a:xfrm>
              <a:off x="5940483" y="3382810"/>
              <a:ext cx="498764" cy="977733"/>
              <a:chOff x="2700945" y="3187690"/>
              <a:chExt cx="498764" cy="1259617"/>
            </a:xfrm>
          </p:grpSpPr>
          <p:cxnSp>
            <p:nvCxnSpPr>
              <p:cNvPr id="80" name="Straight Connector 79">
                <a:extLst>
                  <a:ext uri="{FF2B5EF4-FFF2-40B4-BE49-F238E27FC236}">
                    <a16:creationId xmlns:a16="http://schemas.microsoft.com/office/drawing/2014/main" id="{07D893AE-824E-4CEC-9BDC-45396BCF3361}"/>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0E82152-748F-478C-8AAD-8C3F11E6B702}"/>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grpSp>
        <p:nvGrpSpPr>
          <p:cNvPr id="30" name="Group 29">
            <a:extLst>
              <a:ext uri="{FF2B5EF4-FFF2-40B4-BE49-F238E27FC236}">
                <a16:creationId xmlns:a16="http://schemas.microsoft.com/office/drawing/2014/main" id="{AB5A030C-5D07-4E54-865D-1208BB445F2C}"/>
              </a:ext>
            </a:extLst>
          </p:cNvPr>
          <p:cNvGrpSpPr/>
          <p:nvPr/>
        </p:nvGrpSpPr>
        <p:grpSpPr>
          <a:xfrm>
            <a:off x="7010739" y="3458356"/>
            <a:ext cx="1006100" cy="988942"/>
            <a:chOff x="5654636" y="3835406"/>
            <a:chExt cx="1006100" cy="988942"/>
          </a:xfrm>
        </p:grpSpPr>
        <p:cxnSp>
          <p:nvCxnSpPr>
            <p:cNvPr id="31" name="Straight Connector 30">
              <a:extLst>
                <a:ext uri="{FF2B5EF4-FFF2-40B4-BE49-F238E27FC236}">
                  <a16:creationId xmlns:a16="http://schemas.microsoft.com/office/drawing/2014/main" id="{086AA8F9-313C-4845-8729-0F0EADFBA9A5}"/>
                </a:ext>
              </a:extLst>
            </p:cNvPr>
            <p:cNvCxnSpPr>
              <a:cxnSpLocks/>
            </p:cNvCxnSpPr>
            <p:nvPr/>
          </p:nvCxnSpPr>
          <p:spPr>
            <a:xfrm>
              <a:off x="5654636" y="3846615"/>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A05B337-6B51-48B9-9205-F70DA58283FA}"/>
                </a:ext>
              </a:extLst>
            </p:cNvPr>
            <p:cNvCxnSpPr>
              <a:cxnSpLocks/>
            </p:cNvCxnSpPr>
            <p:nvPr/>
          </p:nvCxnSpPr>
          <p:spPr>
            <a:xfrm>
              <a:off x="6168567"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7450ED-81FE-4BBD-96F0-412E60FAA9A6}"/>
                </a:ext>
              </a:extLst>
            </p:cNvPr>
            <p:cNvCxnSpPr>
              <a:cxnSpLocks/>
            </p:cNvCxnSpPr>
            <p:nvPr/>
          </p:nvCxnSpPr>
          <p:spPr>
            <a:xfrm>
              <a:off x="6460061" y="3835406"/>
              <a:ext cx="200675"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DFD186C-2FAD-400A-86A3-1F0AF706DA95}"/>
              </a:ext>
            </a:extLst>
          </p:cNvPr>
          <p:cNvGrpSpPr/>
          <p:nvPr/>
        </p:nvGrpSpPr>
        <p:grpSpPr>
          <a:xfrm>
            <a:off x="4032995" y="3461002"/>
            <a:ext cx="1006100" cy="988942"/>
            <a:chOff x="5654636" y="3835406"/>
            <a:chExt cx="1006100" cy="988942"/>
          </a:xfrm>
        </p:grpSpPr>
        <p:cxnSp>
          <p:nvCxnSpPr>
            <p:cNvPr id="35" name="Straight Connector 34">
              <a:extLst>
                <a:ext uri="{FF2B5EF4-FFF2-40B4-BE49-F238E27FC236}">
                  <a16:creationId xmlns:a16="http://schemas.microsoft.com/office/drawing/2014/main" id="{66C6F1D4-56A9-497B-944F-12F2F0AF6DD7}"/>
                </a:ext>
              </a:extLst>
            </p:cNvPr>
            <p:cNvCxnSpPr>
              <a:cxnSpLocks/>
            </p:cNvCxnSpPr>
            <p:nvPr/>
          </p:nvCxnSpPr>
          <p:spPr>
            <a:xfrm flipH="1">
              <a:off x="5654636" y="3843969"/>
              <a:ext cx="261450" cy="980379"/>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805B9B5-6BB5-4513-8ECB-CEED61212E1D}"/>
                </a:ext>
              </a:extLst>
            </p:cNvPr>
            <p:cNvCxnSpPr>
              <a:cxnSpLocks/>
            </p:cNvCxnSpPr>
            <p:nvPr/>
          </p:nvCxnSpPr>
          <p:spPr>
            <a:xfrm>
              <a:off x="6168567"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25C3552-5527-4DFC-A621-EB14D4B40197}"/>
                </a:ext>
              </a:extLst>
            </p:cNvPr>
            <p:cNvCxnSpPr>
              <a:cxnSpLocks/>
            </p:cNvCxnSpPr>
            <p:nvPr/>
          </p:nvCxnSpPr>
          <p:spPr>
            <a:xfrm>
              <a:off x="6660736"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2001E237-0962-4BBC-B127-9B42F2054728}"/>
              </a:ext>
            </a:extLst>
          </p:cNvPr>
          <p:cNvGrpSpPr/>
          <p:nvPr/>
        </p:nvGrpSpPr>
        <p:grpSpPr>
          <a:xfrm>
            <a:off x="6619360" y="3368950"/>
            <a:ext cx="997533" cy="991593"/>
            <a:chOff x="5441714" y="3382810"/>
            <a:chExt cx="997533" cy="991593"/>
          </a:xfrm>
        </p:grpSpPr>
        <p:grpSp>
          <p:nvGrpSpPr>
            <p:cNvPr id="39" name="Group 38">
              <a:extLst>
                <a:ext uri="{FF2B5EF4-FFF2-40B4-BE49-F238E27FC236}">
                  <a16:creationId xmlns:a16="http://schemas.microsoft.com/office/drawing/2014/main" id="{8313B248-47F6-4997-A117-5B353E93957C}"/>
                </a:ext>
              </a:extLst>
            </p:cNvPr>
            <p:cNvGrpSpPr/>
            <p:nvPr/>
          </p:nvGrpSpPr>
          <p:grpSpPr>
            <a:xfrm>
              <a:off x="5441714" y="3396670"/>
              <a:ext cx="498764" cy="977733"/>
              <a:chOff x="2700945" y="3187690"/>
              <a:chExt cx="498764" cy="1259617"/>
            </a:xfrm>
          </p:grpSpPr>
          <p:cxnSp>
            <p:nvCxnSpPr>
              <p:cNvPr id="43" name="Straight Connector 42">
                <a:extLst>
                  <a:ext uri="{FF2B5EF4-FFF2-40B4-BE49-F238E27FC236}">
                    <a16:creationId xmlns:a16="http://schemas.microsoft.com/office/drawing/2014/main" id="{5F13BAE1-F8EA-47F7-B219-433137ED228D}"/>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F59799EC-ADA6-45F0-BE6F-64DE21F5772C}"/>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nvGrpSpPr>
            <p:cNvPr id="40" name="Group 39">
              <a:extLst>
                <a:ext uri="{FF2B5EF4-FFF2-40B4-BE49-F238E27FC236}">
                  <a16:creationId xmlns:a16="http://schemas.microsoft.com/office/drawing/2014/main" id="{530F4D17-15B7-41A9-BD6A-4605E19ADAF6}"/>
                </a:ext>
              </a:extLst>
            </p:cNvPr>
            <p:cNvGrpSpPr/>
            <p:nvPr/>
          </p:nvGrpSpPr>
          <p:grpSpPr>
            <a:xfrm>
              <a:off x="5940483" y="3382810"/>
              <a:ext cx="498764" cy="977733"/>
              <a:chOff x="2700945" y="3187690"/>
              <a:chExt cx="498764" cy="1259617"/>
            </a:xfrm>
          </p:grpSpPr>
          <p:cxnSp>
            <p:nvCxnSpPr>
              <p:cNvPr id="41" name="Straight Connector 40">
                <a:extLst>
                  <a:ext uri="{FF2B5EF4-FFF2-40B4-BE49-F238E27FC236}">
                    <a16:creationId xmlns:a16="http://schemas.microsoft.com/office/drawing/2014/main" id="{DF204F8B-8852-4751-ADBB-0F30A0D594E9}"/>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223FAF-BEAD-497A-8C82-84DAFA13F6B2}"/>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grpSp>
        <p:nvGrpSpPr>
          <p:cNvPr id="45" name="Group 44">
            <a:extLst>
              <a:ext uri="{FF2B5EF4-FFF2-40B4-BE49-F238E27FC236}">
                <a16:creationId xmlns:a16="http://schemas.microsoft.com/office/drawing/2014/main" id="{DD963EEC-444B-4623-80A5-00597F4B9C2F}"/>
              </a:ext>
            </a:extLst>
          </p:cNvPr>
          <p:cNvGrpSpPr/>
          <p:nvPr/>
        </p:nvGrpSpPr>
        <p:grpSpPr>
          <a:xfrm>
            <a:off x="4624300" y="3382805"/>
            <a:ext cx="997533" cy="991593"/>
            <a:chOff x="5441714" y="3382810"/>
            <a:chExt cx="997533" cy="991593"/>
          </a:xfrm>
        </p:grpSpPr>
        <p:grpSp>
          <p:nvGrpSpPr>
            <p:cNvPr id="47" name="Group 46">
              <a:extLst>
                <a:ext uri="{FF2B5EF4-FFF2-40B4-BE49-F238E27FC236}">
                  <a16:creationId xmlns:a16="http://schemas.microsoft.com/office/drawing/2014/main" id="{F57486F4-1BAD-4138-8663-4D36F677EF93}"/>
                </a:ext>
              </a:extLst>
            </p:cNvPr>
            <p:cNvGrpSpPr/>
            <p:nvPr/>
          </p:nvGrpSpPr>
          <p:grpSpPr>
            <a:xfrm>
              <a:off x="5441714" y="3396670"/>
              <a:ext cx="498764" cy="977733"/>
              <a:chOff x="2700945" y="3187690"/>
              <a:chExt cx="498764" cy="1259617"/>
            </a:xfrm>
          </p:grpSpPr>
          <p:cxnSp>
            <p:nvCxnSpPr>
              <p:cNvPr id="51" name="Straight Connector 50">
                <a:extLst>
                  <a:ext uri="{FF2B5EF4-FFF2-40B4-BE49-F238E27FC236}">
                    <a16:creationId xmlns:a16="http://schemas.microsoft.com/office/drawing/2014/main" id="{8DC30238-CD51-453E-9D6C-E8DE750E8453}"/>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E6643E4-6199-4BCA-8648-FD6E52260F73}"/>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nvGrpSpPr>
            <p:cNvPr id="48" name="Group 47">
              <a:extLst>
                <a:ext uri="{FF2B5EF4-FFF2-40B4-BE49-F238E27FC236}">
                  <a16:creationId xmlns:a16="http://schemas.microsoft.com/office/drawing/2014/main" id="{C833CE40-07DA-4EA1-8D4B-61326AB46691}"/>
                </a:ext>
              </a:extLst>
            </p:cNvPr>
            <p:cNvGrpSpPr/>
            <p:nvPr/>
          </p:nvGrpSpPr>
          <p:grpSpPr>
            <a:xfrm>
              <a:off x="5940483" y="3382810"/>
              <a:ext cx="498764" cy="977733"/>
              <a:chOff x="2700945" y="3187690"/>
              <a:chExt cx="498764" cy="1259617"/>
            </a:xfrm>
          </p:grpSpPr>
          <p:cxnSp>
            <p:nvCxnSpPr>
              <p:cNvPr id="49" name="Straight Connector 48">
                <a:extLst>
                  <a:ext uri="{FF2B5EF4-FFF2-40B4-BE49-F238E27FC236}">
                    <a16:creationId xmlns:a16="http://schemas.microsoft.com/office/drawing/2014/main" id="{BAB46130-DD67-46F5-881A-124A8622EBE2}"/>
                  </a:ext>
                </a:extLst>
              </p:cNvPr>
              <p:cNvCxnSpPr>
                <a:cxnSpLocks/>
              </p:cNvCxnSpPr>
              <p:nvPr/>
            </p:nvCxnSpPr>
            <p:spPr>
              <a:xfrm flipV="1">
                <a:off x="2900216" y="3862975"/>
                <a:ext cx="0" cy="584332"/>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27B521CC-827A-4865-B5AE-23C3B7D4E77F}"/>
                  </a:ext>
                </a:extLst>
              </p:cNvPr>
              <p:cNvSpPr txBox="1"/>
              <p:nvPr/>
            </p:nvSpPr>
            <p:spPr>
              <a:xfrm>
                <a:off x="2700945" y="3187690"/>
                <a:ext cx="498764" cy="523220"/>
              </a:xfrm>
              <a:prstGeom prst="rect">
                <a:avLst/>
              </a:prstGeom>
              <a:noFill/>
            </p:spPr>
            <p:txBody>
              <a:bodyPr wrap="square" rtlCol="0">
                <a:spAutoFit/>
              </a:bodyPr>
              <a:lstStyle/>
              <a:p>
                <a:r>
                  <a:rPr lang="en-US" sz="2800" b="1" dirty="0"/>
                  <a:t>C</a:t>
                </a:r>
              </a:p>
            </p:txBody>
          </p:sp>
        </p:grpSp>
      </p:grpSp>
      <p:grpSp>
        <p:nvGrpSpPr>
          <p:cNvPr id="55" name="Group 54">
            <a:extLst>
              <a:ext uri="{FF2B5EF4-FFF2-40B4-BE49-F238E27FC236}">
                <a16:creationId xmlns:a16="http://schemas.microsoft.com/office/drawing/2014/main" id="{5554933F-07C1-4867-8A34-D3504C6645C3}"/>
              </a:ext>
            </a:extLst>
          </p:cNvPr>
          <p:cNvGrpSpPr/>
          <p:nvPr/>
        </p:nvGrpSpPr>
        <p:grpSpPr>
          <a:xfrm>
            <a:off x="3601618" y="1743510"/>
            <a:ext cx="1112510" cy="1521569"/>
            <a:chOff x="2104831" y="2440690"/>
            <a:chExt cx="1112510" cy="1521569"/>
          </a:xfrm>
        </p:grpSpPr>
        <p:sp>
          <p:nvSpPr>
            <p:cNvPr id="73" name="TextBox 72">
              <a:extLst>
                <a:ext uri="{FF2B5EF4-FFF2-40B4-BE49-F238E27FC236}">
                  <a16:creationId xmlns:a16="http://schemas.microsoft.com/office/drawing/2014/main" id="{4280C014-8FC4-4724-87B8-159280FE4A4C}"/>
                </a:ext>
              </a:extLst>
            </p:cNvPr>
            <p:cNvSpPr txBox="1"/>
            <p:nvPr/>
          </p:nvSpPr>
          <p:spPr>
            <a:xfrm>
              <a:off x="2104831" y="2440690"/>
              <a:ext cx="498764" cy="523220"/>
            </a:xfrm>
            <a:prstGeom prst="rect">
              <a:avLst/>
            </a:prstGeom>
            <a:noFill/>
          </p:spPr>
          <p:txBody>
            <a:bodyPr wrap="square" rtlCol="0">
              <a:spAutoFit/>
            </a:bodyPr>
            <a:lstStyle/>
            <a:p>
              <a:r>
                <a:rPr lang="en-US" sz="2800" b="1" dirty="0"/>
                <a:t>O</a:t>
              </a:r>
            </a:p>
          </p:txBody>
        </p:sp>
        <p:cxnSp>
          <p:nvCxnSpPr>
            <p:cNvPr id="75" name="Straight Arrow Connector 74">
              <a:extLst>
                <a:ext uri="{FF2B5EF4-FFF2-40B4-BE49-F238E27FC236}">
                  <a16:creationId xmlns:a16="http://schemas.microsoft.com/office/drawing/2014/main" id="{A5B89ABB-CCD2-40ED-9B5C-3237C7E95279}"/>
                </a:ext>
              </a:extLst>
            </p:cNvPr>
            <p:cNvCxnSpPr>
              <a:cxnSpLocks/>
            </p:cNvCxnSpPr>
            <p:nvPr/>
          </p:nvCxnSpPr>
          <p:spPr>
            <a:xfrm>
              <a:off x="2410682" y="2862328"/>
              <a:ext cx="806659" cy="109993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C2EA1D83-0920-483C-9F69-4F929CB72846}"/>
              </a:ext>
            </a:extLst>
          </p:cNvPr>
          <p:cNvGrpSpPr/>
          <p:nvPr/>
        </p:nvGrpSpPr>
        <p:grpSpPr>
          <a:xfrm>
            <a:off x="4533693" y="1531099"/>
            <a:ext cx="718470" cy="1526165"/>
            <a:chOff x="2299855" y="2829017"/>
            <a:chExt cx="718470" cy="1526165"/>
          </a:xfrm>
        </p:grpSpPr>
        <p:sp>
          <p:nvSpPr>
            <p:cNvPr id="70" name="TextBox 69">
              <a:extLst>
                <a:ext uri="{FF2B5EF4-FFF2-40B4-BE49-F238E27FC236}">
                  <a16:creationId xmlns:a16="http://schemas.microsoft.com/office/drawing/2014/main" id="{BBD52765-3BC6-4FB7-A997-3603ACAFF304}"/>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71" name="Straight Arrow Connector 70">
              <a:extLst>
                <a:ext uri="{FF2B5EF4-FFF2-40B4-BE49-F238E27FC236}">
                  <a16:creationId xmlns:a16="http://schemas.microsoft.com/office/drawing/2014/main" id="{91B8201C-FA5B-454F-8813-EE19966C5323}"/>
                </a:ext>
              </a:extLst>
            </p:cNvPr>
            <p:cNvCxnSpPr>
              <a:cxnSpLocks/>
            </p:cNvCxnSpPr>
            <p:nvPr/>
          </p:nvCxnSpPr>
          <p:spPr>
            <a:xfrm>
              <a:off x="2597264" y="3295453"/>
              <a:ext cx="421061" cy="10597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 56">
            <a:extLst>
              <a:ext uri="{FF2B5EF4-FFF2-40B4-BE49-F238E27FC236}">
                <a16:creationId xmlns:a16="http://schemas.microsoft.com/office/drawing/2014/main" id="{DE165A4C-321C-4C70-99D9-958F42009820}"/>
              </a:ext>
            </a:extLst>
          </p:cNvPr>
          <p:cNvGrpSpPr/>
          <p:nvPr/>
        </p:nvGrpSpPr>
        <p:grpSpPr>
          <a:xfrm>
            <a:off x="5505944" y="1391113"/>
            <a:ext cx="498764" cy="1668669"/>
            <a:chOff x="2299855" y="2829017"/>
            <a:chExt cx="498764" cy="1668669"/>
          </a:xfrm>
        </p:grpSpPr>
        <p:sp>
          <p:nvSpPr>
            <p:cNvPr id="67" name="TextBox 66">
              <a:extLst>
                <a:ext uri="{FF2B5EF4-FFF2-40B4-BE49-F238E27FC236}">
                  <a16:creationId xmlns:a16="http://schemas.microsoft.com/office/drawing/2014/main" id="{CFF6466A-86A1-4841-877F-669789C04DC2}"/>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69" name="Straight Arrow Connector 68">
              <a:extLst>
                <a:ext uri="{FF2B5EF4-FFF2-40B4-BE49-F238E27FC236}">
                  <a16:creationId xmlns:a16="http://schemas.microsoft.com/office/drawing/2014/main" id="{5DC64000-D755-45CB-B478-CE7033856C0F}"/>
                </a:ext>
              </a:extLst>
            </p:cNvPr>
            <p:cNvCxnSpPr>
              <a:cxnSpLocks/>
              <a:stCxn id="67" idx="2"/>
            </p:cNvCxnSpPr>
            <p:nvPr/>
          </p:nvCxnSpPr>
          <p:spPr>
            <a:xfrm>
              <a:off x="2549237" y="3352237"/>
              <a:ext cx="119144" cy="11454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61739208-90B4-421D-9C3D-18BDEB263C56}"/>
              </a:ext>
            </a:extLst>
          </p:cNvPr>
          <p:cNvGrpSpPr/>
          <p:nvPr/>
        </p:nvGrpSpPr>
        <p:grpSpPr>
          <a:xfrm>
            <a:off x="6511651" y="1441550"/>
            <a:ext cx="589506" cy="1543851"/>
            <a:chOff x="2209113" y="2829017"/>
            <a:chExt cx="589506" cy="1543851"/>
          </a:xfrm>
        </p:grpSpPr>
        <p:sp>
          <p:nvSpPr>
            <p:cNvPr id="65" name="TextBox 64">
              <a:extLst>
                <a:ext uri="{FF2B5EF4-FFF2-40B4-BE49-F238E27FC236}">
                  <a16:creationId xmlns:a16="http://schemas.microsoft.com/office/drawing/2014/main" id="{B362F9A2-7BDE-4B0B-9617-41557C4CFDEE}"/>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66" name="Straight Arrow Connector 65">
              <a:extLst>
                <a:ext uri="{FF2B5EF4-FFF2-40B4-BE49-F238E27FC236}">
                  <a16:creationId xmlns:a16="http://schemas.microsoft.com/office/drawing/2014/main" id="{7731CE8A-86EA-4628-BDC3-13259E985E96}"/>
                </a:ext>
              </a:extLst>
            </p:cNvPr>
            <p:cNvCxnSpPr>
              <a:cxnSpLocks/>
            </p:cNvCxnSpPr>
            <p:nvPr/>
          </p:nvCxnSpPr>
          <p:spPr>
            <a:xfrm flipH="1">
              <a:off x="2209113" y="3319140"/>
              <a:ext cx="178157" cy="10537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31EEAD2C-BAC2-4821-A06F-79A6BA402BFF}"/>
              </a:ext>
            </a:extLst>
          </p:cNvPr>
          <p:cNvGrpSpPr/>
          <p:nvPr/>
        </p:nvGrpSpPr>
        <p:grpSpPr>
          <a:xfrm>
            <a:off x="7130281" y="1439450"/>
            <a:ext cx="1206348" cy="1722368"/>
            <a:chOff x="1911187" y="2773295"/>
            <a:chExt cx="1206348" cy="1722368"/>
          </a:xfrm>
        </p:grpSpPr>
        <p:sp>
          <p:nvSpPr>
            <p:cNvPr id="63" name="TextBox 62">
              <a:extLst>
                <a:ext uri="{FF2B5EF4-FFF2-40B4-BE49-F238E27FC236}">
                  <a16:creationId xmlns:a16="http://schemas.microsoft.com/office/drawing/2014/main" id="{9851A1F7-3D0A-4BF9-AC69-BBAEA64193F3}"/>
                </a:ext>
              </a:extLst>
            </p:cNvPr>
            <p:cNvSpPr txBox="1"/>
            <p:nvPr/>
          </p:nvSpPr>
          <p:spPr>
            <a:xfrm>
              <a:off x="2618771" y="2773295"/>
              <a:ext cx="498764" cy="523220"/>
            </a:xfrm>
            <a:prstGeom prst="rect">
              <a:avLst/>
            </a:prstGeom>
            <a:noFill/>
          </p:spPr>
          <p:txBody>
            <a:bodyPr wrap="square" rtlCol="0">
              <a:spAutoFit/>
            </a:bodyPr>
            <a:lstStyle/>
            <a:p>
              <a:r>
                <a:rPr lang="en-US" sz="2800" b="1" dirty="0"/>
                <a:t>O</a:t>
              </a:r>
            </a:p>
          </p:txBody>
        </p:sp>
        <p:cxnSp>
          <p:nvCxnSpPr>
            <p:cNvPr id="64" name="Straight Arrow Connector 63">
              <a:extLst>
                <a:ext uri="{FF2B5EF4-FFF2-40B4-BE49-F238E27FC236}">
                  <a16:creationId xmlns:a16="http://schemas.microsoft.com/office/drawing/2014/main" id="{8098615B-C91C-46AD-AAE7-42939F7262D2}"/>
                </a:ext>
              </a:extLst>
            </p:cNvPr>
            <p:cNvCxnSpPr>
              <a:cxnSpLocks/>
            </p:cNvCxnSpPr>
            <p:nvPr/>
          </p:nvCxnSpPr>
          <p:spPr>
            <a:xfrm flipH="1">
              <a:off x="1911187" y="3248178"/>
              <a:ext cx="786220" cy="12474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B0EBA998-D294-4116-B3E2-103074D0E61C}"/>
              </a:ext>
            </a:extLst>
          </p:cNvPr>
          <p:cNvSpPr txBox="1"/>
          <p:nvPr/>
        </p:nvSpPr>
        <p:spPr>
          <a:xfrm>
            <a:off x="8829269" y="1884218"/>
            <a:ext cx="2877822" cy="1200329"/>
          </a:xfrm>
          <a:prstGeom prst="rect">
            <a:avLst/>
          </a:prstGeom>
          <a:noFill/>
        </p:spPr>
        <p:txBody>
          <a:bodyPr wrap="square" rtlCol="0">
            <a:spAutoFit/>
          </a:bodyPr>
          <a:lstStyle/>
          <a:p>
            <a:r>
              <a:rPr lang="en-US" dirty="0"/>
              <a:t>The initial heat source can be removed, and the reaction becomes self heating…</a:t>
            </a:r>
          </a:p>
        </p:txBody>
      </p:sp>
      <p:sp>
        <p:nvSpPr>
          <p:cNvPr id="9" name="Slide Number Placeholder 8">
            <a:extLst>
              <a:ext uri="{FF2B5EF4-FFF2-40B4-BE49-F238E27FC236}">
                <a16:creationId xmlns:a16="http://schemas.microsoft.com/office/drawing/2014/main" id="{3CE650ED-F6C4-4860-BD71-18F9F8EACD9B}"/>
              </a:ext>
            </a:extLst>
          </p:cNvPr>
          <p:cNvSpPr>
            <a:spLocks noGrp="1"/>
          </p:cNvSpPr>
          <p:nvPr>
            <p:ph type="sldNum" sz="quarter" idx="12"/>
          </p:nvPr>
        </p:nvSpPr>
        <p:spPr/>
        <p:txBody>
          <a:bodyPr/>
          <a:lstStyle/>
          <a:p>
            <a:fld id="{C8397F85-C703-4A7F-B5B8-C116B06D1E64}" type="slidenum">
              <a:rPr lang="en-US" smtClean="0"/>
              <a:t>11</a:t>
            </a:fld>
            <a:endParaRPr lang="en-US"/>
          </a:p>
        </p:txBody>
      </p:sp>
      <p:sp>
        <p:nvSpPr>
          <p:cNvPr id="89" name="TextBox 88">
            <a:extLst>
              <a:ext uri="{FF2B5EF4-FFF2-40B4-BE49-F238E27FC236}">
                <a16:creationId xmlns:a16="http://schemas.microsoft.com/office/drawing/2014/main" id="{85962A67-241B-45C5-858A-5BA9DD7CF16F}"/>
              </a:ext>
            </a:extLst>
          </p:cNvPr>
          <p:cNvSpPr txBox="1"/>
          <p:nvPr/>
        </p:nvSpPr>
        <p:spPr>
          <a:xfrm>
            <a:off x="1981200" y="5543974"/>
            <a:ext cx="8229600" cy="830997"/>
          </a:xfrm>
          <a:prstGeom prst="rect">
            <a:avLst/>
          </a:prstGeom>
          <a:noFill/>
        </p:spPr>
        <p:txBody>
          <a:bodyPr wrap="square" rtlCol="0">
            <a:spAutoFit/>
          </a:bodyPr>
          <a:lstStyle/>
          <a:p>
            <a:pPr algn="ctr"/>
            <a:r>
              <a:rPr lang="en-US" sz="2400" dirty="0"/>
              <a:t>The actual combustion event takes place just above the surface of the combustible material…</a:t>
            </a:r>
          </a:p>
        </p:txBody>
      </p:sp>
      <p:sp>
        <p:nvSpPr>
          <p:cNvPr id="5" name="TextBox 4">
            <a:extLst>
              <a:ext uri="{FF2B5EF4-FFF2-40B4-BE49-F238E27FC236}">
                <a16:creationId xmlns:a16="http://schemas.microsoft.com/office/drawing/2014/main" id="{26D35456-9AA5-4AF1-A9C4-F07A14FBA0C0}"/>
              </a:ext>
            </a:extLst>
          </p:cNvPr>
          <p:cNvSpPr txBox="1"/>
          <p:nvPr/>
        </p:nvSpPr>
        <p:spPr>
          <a:xfrm>
            <a:off x="4751638" y="3057264"/>
            <a:ext cx="2644397" cy="369332"/>
          </a:xfrm>
          <a:prstGeom prst="rect">
            <a:avLst/>
          </a:prstGeom>
          <a:noFill/>
        </p:spPr>
        <p:txBody>
          <a:bodyPr wrap="square" rtlCol="0">
            <a:spAutoFit/>
          </a:bodyPr>
          <a:lstStyle/>
          <a:p>
            <a:pPr algn="ctr"/>
            <a:r>
              <a:rPr lang="en-US" dirty="0"/>
              <a:t>Zone of Combustion</a:t>
            </a:r>
          </a:p>
        </p:txBody>
      </p:sp>
    </p:spTree>
    <p:extLst>
      <p:ext uri="{BB962C8B-B14F-4D97-AF65-F5344CB8AC3E}">
        <p14:creationId xmlns:p14="http://schemas.microsoft.com/office/powerpoint/2010/main" val="422986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loud 69">
            <a:extLst>
              <a:ext uri="{FF2B5EF4-FFF2-40B4-BE49-F238E27FC236}">
                <a16:creationId xmlns:a16="http://schemas.microsoft.com/office/drawing/2014/main" id="{8406FFEA-D953-45FF-8983-4CFC3F6D13BA}"/>
              </a:ext>
            </a:extLst>
          </p:cNvPr>
          <p:cNvSpPr/>
          <p:nvPr/>
        </p:nvSpPr>
        <p:spPr>
          <a:xfrm>
            <a:off x="1983266" y="1997646"/>
            <a:ext cx="8435349" cy="2142044"/>
          </a:xfrm>
          <a:prstGeom prst="cloud">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2E2BCE-6A05-42F6-902D-EA2AF45AC525}"/>
              </a:ext>
            </a:extLst>
          </p:cNvPr>
          <p:cNvSpPr txBox="1">
            <a:spLocks/>
          </p:cNvSpPr>
          <p:nvPr/>
        </p:nvSpPr>
        <p:spPr>
          <a:xfrm>
            <a:off x="1981200" y="17143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Dynamics of a Burning Surface</a:t>
            </a:r>
          </a:p>
        </p:txBody>
      </p:sp>
      <p:grpSp>
        <p:nvGrpSpPr>
          <p:cNvPr id="46" name="Group 45">
            <a:extLst>
              <a:ext uri="{FF2B5EF4-FFF2-40B4-BE49-F238E27FC236}">
                <a16:creationId xmlns:a16="http://schemas.microsoft.com/office/drawing/2014/main" id="{318B97AA-1905-4399-819D-36BBFF690448}"/>
              </a:ext>
            </a:extLst>
          </p:cNvPr>
          <p:cNvGrpSpPr/>
          <p:nvPr/>
        </p:nvGrpSpPr>
        <p:grpSpPr>
          <a:xfrm>
            <a:off x="3466279" y="3461331"/>
            <a:ext cx="5769429" cy="1017893"/>
            <a:chOff x="3687947" y="3835406"/>
            <a:chExt cx="5769429" cy="1017893"/>
          </a:xfrm>
        </p:grpSpPr>
        <p:cxnSp>
          <p:nvCxnSpPr>
            <p:cNvPr id="24" name="Straight Connector 23">
              <a:extLst>
                <a:ext uri="{FF2B5EF4-FFF2-40B4-BE49-F238E27FC236}">
                  <a16:creationId xmlns:a16="http://schemas.microsoft.com/office/drawing/2014/main" id="{DB5E961D-DFD2-482C-85D1-C6A482A16A3A}"/>
                </a:ext>
              </a:extLst>
            </p:cNvPr>
            <p:cNvCxnSpPr>
              <a:cxnSpLocks/>
            </p:cNvCxnSpPr>
            <p:nvPr/>
          </p:nvCxnSpPr>
          <p:spPr>
            <a:xfrm>
              <a:off x="3687947" y="3857177"/>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789AB7C-6664-4203-8591-4405F852395D}"/>
                </a:ext>
              </a:extLst>
            </p:cNvPr>
            <p:cNvCxnSpPr>
              <a:cxnSpLocks/>
            </p:cNvCxnSpPr>
            <p:nvPr/>
          </p:nvCxnSpPr>
          <p:spPr>
            <a:xfrm>
              <a:off x="4667661" y="3846615"/>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0997943-6ACA-4B11-8D6B-78C254B7D689}"/>
                </a:ext>
              </a:extLst>
            </p:cNvPr>
            <p:cNvCxnSpPr>
              <a:cxnSpLocks/>
            </p:cNvCxnSpPr>
            <p:nvPr/>
          </p:nvCxnSpPr>
          <p:spPr>
            <a:xfrm>
              <a:off x="5654633" y="3846615"/>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1AAD0FE-BDC9-42EE-BBA9-CBBDE6EBA14E}"/>
                </a:ext>
              </a:extLst>
            </p:cNvPr>
            <p:cNvCxnSpPr>
              <a:cxnSpLocks/>
            </p:cNvCxnSpPr>
            <p:nvPr/>
          </p:nvCxnSpPr>
          <p:spPr>
            <a:xfrm>
              <a:off x="6598062"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37463CA-39B4-4152-A2A3-CC63A808A76F}"/>
                </a:ext>
              </a:extLst>
            </p:cNvPr>
            <p:cNvCxnSpPr>
              <a:cxnSpLocks/>
            </p:cNvCxnSpPr>
            <p:nvPr/>
          </p:nvCxnSpPr>
          <p:spPr>
            <a:xfrm>
              <a:off x="7672119"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2A4FF72-0F10-4BAD-A63A-BD774A38735F}"/>
                </a:ext>
              </a:extLst>
            </p:cNvPr>
            <p:cNvCxnSpPr>
              <a:cxnSpLocks/>
            </p:cNvCxnSpPr>
            <p:nvPr/>
          </p:nvCxnSpPr>
          <p:spPr>
            <a:xfrm>
              <a:off x="8557490" y="383540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AEBAFD-DC8E-4A25-ABDD-8865F665A04B}"/>
                </a:ext>
              </a:extLst>
            </p:cNvPr>
            <p:cNvCxnSpPr>
              <a:cxnSpLocks/>
            </p:cNvCxnSpPr>
            <p:nvPr/>
          </p:nvCxnSpPr>
          <p:spPr>
            <a:xfrm>
              <a:off x="9457376" y="3875566"/>
              <a:ext cx="0" cy="977733"/>
            </a:xfrm>
            <a:prstGeom prst="line">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131" name="Group 130">
            <a:extLst>
              <a:ext uri="{FF2B5EF4-FFF2-40B4-BE49-F238E27FC236}">
                <a16:creationId xmlns:a16="http://schemas.microsoft.com/office/drawing/2014/main" id="{0DF3CCBD-25C1-4D2E-BFF6-46027391D5C3}"/>
              </a:ext>
            </a:extLst>
          </p:cNvPr>
          <p:cNvGrpSpPr/>
          <p:nvPr/>
        </p:nvGrpSpPr>
        <p:grpSpPr>
          <a:xfrm>
            <a:off x="2492020" y="1039104"/>
            <a:ext cx="7385266" cy="2147483"/>
            <a:chOff x="2156796" y="2288369"/>
            <a:chExt cx="7385266" cy="2147483"/>
          </a:xfrm>
        </p:grpSpPr>
        <p:grpSp>
          <p:nvGrpSpPr>
            <p:cNvPr id="75" name="Group 74">
              <a:extLst>
                <a:ext uri="{FF2B5EF4-FFF2-40B4-BE49-F238E27FC236}">
                  <a16:creationId xmlns:a16="http://schemas.microsoft.com/office/drawing/2014/main" id="{4D83EEE4-EF3E-4D0D-9EFC-81B1C6B583B9}"/>
                </a:ext>
              </a:extLst>
            </p:cNvPr>
            <p:cNvGrpSpPr/>
            <p:nvPr/>
          </p:nvGrpSpPr>
          <p:grpSpPr>
            <a:xfrm>
              <a:off x="2156796" y="2772707"/>
              <a:ext cx="806457" cy="1650393"/>
              <a:chOff x="2530869" y="3146782"/>
              <a:chExt cx="806457" cy="1650393"/>
            </a:xfrm>
          </p:grpSpPr>
          <p:sp>
            <p:nvSpPr>
              <p:cNvPr id="71" name="TextBox 70">
                <a:extLst>
                  <a:ext uri="{FF2B5EF4-FFF2-40B4-BE49-F238E27FC236}">
                    <a16:creationId xmlns:a16="http://schemas.microsoft.com/office/drawing/2014/main" id="{66AB8552-79DB-4C77-9DF3-754F335A392A}"/>
                  </a:ext>
                </a:extLst>
              </p:cNvPr>
              <p:cNvSpPr txBox="1"/>
              <p:nvPr/>
            </p:nvSpPr>
            <p:spPr>
              <a:xfrm>
                <a:off x="2530869" y="3146782"/>
                <a:ext cx="498764" cy="523220"/>
              </a:xfrm>
              <a:prstGeom prst="rect">
                <a:avLst/>
              </a:prstGeom>
              <a:noFill/>
            </p:spPr>
            <p:txBody>
              <a:bodyPr wrap="square" rtlCol="0">
                <a:spAutoFit/>
              </a:bodyPr>
              <a:lstStyle/>
              <a:p>
                <a:r>
                  <a:rPr lang="en-US" sz="2800" b="1" dirty="0"/>
                  <a:t>O</a:t>
                </a:r>
              </a:p>
            </p:txBody>
          </p:sp>
          <p:cxnSp>
            <p:nvCxnSpPr>
              <p:cNvPr id="73" name="Straight Arrow Connector 72">
                <a:extLst>
                  <a:ext uri="{FF2B5EF4-FFF2-40B4-BE49-F238E27FC236}">
                    <a16:creationId xmlns:a16="http://schemas.microsoft.com/office/drawing/2014/main" id="{8CAE901B-E550-4693-869B-99606B4D08B7}"/>
                  </a:ext>
                </a:extLst>
              </p:cNvPr>
              <p:cNvCxnSpPr>
                <a:cxnSpLocks/>
              </p:cNvCxnSpPr>
              <p:nvPr/>
            </p:nvCxnSpPr>
            <p:spPr>
              <a:xfrm>
                <a:off x="2838562" y="3692099"/>
                <a:ext cx="498764" cy="110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C3BDE1E-455E-4A3C-ADFF-079230D86084}"/>
                </a:ext>
              </a:extLst>
            </p:cNvPr>
            <p:cNvGrpSpPr/>
            <p:nvPr/>
          </p:nvGrpSpPr>
          <p:grpSpPr>
            <a:xfrm>
              <a:off x="3155438" y="2540432"/>
              <a:ext cx="691376" cy="1807101"/>
              <a:chOff x="2381534" y="3163251"/>
              <a:chExt cx="691376" cy="1807101"/>
            </a:xfrm>
          </p:grpSpPr>
          <p:sp>
            <p:nvSpPr>
              <p:cNvPr id="77" name="TextBox 76">
                <a:extLst>
                  <a:ext uri="{FF2B5EF4-FFF2-40B4-BE49-F238E27FC236}">
                    <a16:creationId xmlns:a16="http://schemas.microsoft.com/office/drawing/2014/main" id="{FA55683E-5AAD-41AF-BFC5-975838959EAD}"/>
                  </a:ext>
                </a:extLst>
              </p:cNvPr>
              <p:cNvSpPr txBox="1"/>
              <p:nvPr/>
            </p:nvSpPr>
            <p:spPr>
              <a:xfrm>
                <a:off x="2381534" y="3163251"/>
                <a:ext cx="498764" cy="523220"/>
              </a:xfrm>
              <a:prstGeom prst="rect">
                <a:avLst/>
              </a:prstGeom>
              <a:noFill/>
            </p:spPr>
            <p:txBody>
              <a:bodyPr wrap="square" rtlCol="0">
                <a:spAutoFit/>
              </a:bodyPr>
              <a:lstStyle/>
              <a:p>
                <a:r>
                  <a:rPr lang="en-US" sz="2800" b="1" dirty="0"/>
                  <a:t>O</a:t>
                </a:r>
              </a:p>
            </p:txBody>
          </p:sp>
          <p:cxnSp>
            <p:nvCxnSpPr>
              <p:cNvPr id="78" name="Straight Arrow Connector 77">
                <a:extLst>
                  <a:ext uri="{FF2B5EF4-FFF2-40B4-BE49-F238E27FC236}">
                    <a16:creationId xmlns:a16="http://schemas.microsoft.com/office/drawing/2014/main" id="{5C5C623C-F8E1-4FD6-9D11-174EFEA2C8C6}"/>
                  </a:ext>
                </a:extLst>
              </p:cNvPr>
              <p:cNvCxnSpPr>
                <a:cxnSpLocks/>
              </p:cNvCxnSpPr>
              <p:nvPr/>
            </p:nvCxnSpPr>
            <p:spPr>
              <a:xfrm>
                <a:off x="2657187" y="3692099"/>
                <a:ext cx="415723" cy="12782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D273A9F-B12C-4A4D-AF20-0731A766AD26}"/>
                </a:ext>
              </a:extLst>
            </p:cNvPr>
            <p:cNvGrpSpPr/>
            <p:nvPr/>
          </p:nvGrpSpPr>
          <p:grpSpPr>
            <a:xfrm>
              <a:off x="4199944" y="2527486"/>
              <a:ext cx="498764" cy="1699676"/>
              <a:chOff x="2317374" y="3096095"/>
              <a:chExt cx="498764" cy="1699676"/>
            </a:xfrm>
          </p:grpSpPr>
          <p:sp>
            <p:nvSpPr>
              <p:cNvPr id="82" name="TextBox 81">
                <a:extLst>
                  <a:ext uri="{FF2B5EF4-FFF2-40B4-BE49-F238E27FC236}">
                    <a16:creationId xmlns:a16="http://schemas.microsoft.com/office/drawing/2014/main" id="{F89953E9-6FB6-478C-97F0-D3053958B154}"/>
                  </a:ext>
                </a:extLst>
              </p:cNvPr>
              <p:cNvSpPr txBox="1"/>
              <p:nvPr/>
            </p:nvSpPr>
            <p:spPr>
              <a:xfrm>
                <a:off x="2317374" y="3096095"/>
                <a:ext cx="498764" cy="523220"/>
              </a:xfrm>
              <a:prstGeom prst="rect">
                <a:avLst/>
              </a:prstGeom>
              <a:noFill/>
            </p:spPr>
            <p:txBody>
              <a:bodyPr wrap="square" rtlCol="0">
                <a:spAutoFit/>
              </a:bodyPr>
              <a:lstStyle/>
              <a:p>
                <a:r>
                  <a:rPr lang="en-US" sz="2800" b="1" dirty="0"/>
                  <a:t>O</a:t>
                </a:r>
              </a:p>
            </p:txBody>
          </p:sp>
          <p:cxnSp>
            <p:nvCxnSpPr>
              <p:cNvPr id="83" name="Straight Arrow Connector 82">
                <a:extLst>
                  <a:ext uri="{FF2B5EF4-FFF2-40B4-BE49-F238E27FC236}">
                    <a16:creationId xmlns:a16="http://schemas.microsoft.com/office/drawing/2014/main" id="{DF76B0FD-D7B4-42CA-B8E7-0C463640A187}"/>
                  </a:ext>
                </a:extLst>
              </p:cNvPr>
              <p:cNvCxnSpPr>
                <a:cxnSpLocks/>
              </p:cNvCxnSpPr>
              <p:nvPr/>
            </p:nvCxnSpPr>
            <p:spPr>
              <a:xfrm>
                <a:off x="2574146" y="3632962"/>
                <a:ext cx="178276" cy="11628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53C3813A-DFE8-43F8-8ACE-04A466F516E2}"/>
                </a:ext>
              </a:extLst>
            </p:cNvPr>
            <p:cNvGrpSpPr/>
            <p:nvPr/>
          </p:nvGrpSpPr>
          <p:grpSpPr>
            <a:xfrm>
              <a:off x="5421087" y="2288369"/>
              <a:ext cx="498764" cy="1977384"/>
              <a:chOff x="2299855" y="2829017"/>
              <a:chExt cx="498764" cy="1977384"/>
            </a:xfrm>
          </p:grpSpPr>
          <p:sp>
            <p:nvSpPr>
              <p:cNvPr id="85" name="TextBox 84">
                <a:extLst>
                  <a:ext uri="{FF2B5EF4-FFF2-40B4-BE49-F238E27FC236}">
                    <a16:creationId xmlns:a16="http://schemas.microsoft.com/office/drawing/2014/main" id="{B772A254-C34D-418E-9C38-D91AE9ADDADE}"/>
                  </a:ext>
                </a:extLst>
              </p:cNvPr>
              <p:cNvSpPr txBox="1"/>
              <p:nvPr/>
            </p:nvSpPr>
            <p:spPr>
              <a:xfrm>
                <a:off x="2299855" y="2829017"/>
                <a:ext cx="498764" cy="523220"/>
              </a:xfrm>
              <a:prstGeom prst="rect">
                <a:avLst/>
              </a:prstGeom>
              <a:noFill/>
            </p:spPr>
            <p:txBody>
              <a:bodyPr wrap="square" rtlCol="0">
                <a:spAutoFit/>
              </a:bodyPr>
              <a:lstStyle/>
              <a:p>
                <a:r>
                  <a:rPr lang="en-US" sz="2800" b="1" dirty="0"/>
                  <a:t>O</a:t>
                </a:r>
              </a:p>
            </p:txBody>
          </p:sp>
          <p:cxnSp>
            <p:nvCxnSpPr>
              <p:cNvPr id="86" name="Straight Arrow Connector 85">
                <a:extLst>
                  <a:ext uri="{FF2B5EF4-FFF2-40B4-BE49-F238E27FC236}">
                    <a16:creationId xmlns:a16="http://schemas.microsoft.com/office/drawing/2014/main" id="{B13699E1-CB18-45E1-AEBA-F8BF5F05C49F}"/>
                  </a:ext>
                </a:extLst>
              </p:cNvPr>
              <p:cNvCxnSpPr>
                <a:cxnSpLocks/>
                <a:stCxn id="85" idx="2"/>
              </p:cNvCxnSpPr>
              <p:nvPr/>
            </p:nvCxnSpPr>
            <p:spPr>
              <a:xfrm flipH="1">
                <a:off x="2475332" y="3352237"/>
                <a:ext cx="73905" cy="14541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6B2B4892-4654-4858-B1C4-37DC753AD810}"/>
                </a:ext>
              </a:extLst>
            </p:cNvPr>
            <p:cNvGrpSpPr/>
            <p:nvPr/>
          </p:nvGrpSpPr>
          <p:grpSpPr>
            <a:xfrm>
              <a:off x="6396451" y="2519035"/>
              <a:ext cx="968158" cy="1731687"/>
              <a:chOff x="1768702" y="3161749"/>
              <a:chExt cx="968158" cy="1731687"/>
            </a:xfrm>
          </p:grpSpPr>
          <p:sp>
            <p:nvSpPr>
              <p:cNvPr id="88" name="TextBox 87">
                <a:extLst>
                  <a:ext uri="{FF2B5EF4-FFF2-40B4-BE49-F238E27FC236}">
                    <a16:creationId xmlns:a16="http://schemas.microsoft.com/office/drawing/2014/main" id="{F445DBE5-1588-4C81-9D0E-C631CB402FD9}"/>
                  </a:ext>
                </a:extLst>
              </p:cNvPr>
              <p:cNvSpPr txBox="1"/>
              <p:nvPr/>
            </p:nvSpPr>
            <p:spPr>
              <a:xfrm>
                <a:off x="2238096" y="3161749"/>
                <a:ext cx="498764" cy="523220"/>
              </a:xfrm>
              <a:prstGeom prst="rect">
                <a:avLst/>
              </a:prstGeom>
              <a:noFill/>
            </p:spPr>
            <p:txBody>
              <a:bodyPr wrap="square" rtlCol="0">
                <a:spAutoFit/>
              </a:bodyPr>
              <a:lstStyle/>
              <a:p>
                <a:r>
                  <a:rPr lang="en-US" sz="2800" b="1" dirty="0"/>
                  <a:t>O</a:t>
                </a:r>
              </a:p>
            </p:txBody>
          </p:sp>
          <p:cxnSp>
            <p:nvCxnSpPr>
              <p:cNvPr id="89" name="Straight Arrow Connector 88">
                <a:extLst>
                  <a:ext uri="{FF2B5EF4-FFF2-40B4-BE49-F238E27FC236}">
                    <a16:creationId xmlns:a16="http://schemas.microsoft.com/office/drawing/2014/main" id="{82CA9598-A293-4464-BC50-74A1C6CAD872}"/>
                  </a:ext>
                </a:extLst>
              </p:cNvPr>
              <p:cNvCxnSpPr>
                <a:cxnSpLocks/>
              </p:cNvCxnSpPr>
              <p:nvPr/>
            </p:nvCxnSpPr>
            <p:spPr>
              <a:xfrm flipH="1">
                <a:off x="1768702" y="3707067"/>
                <a:ext cx="556422" cy="11863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4659EBF3-4861-44D8-AB82-C69C858C96AF}"/>
                </a:ext>
              </a:extLst>
            </p:cNvPr>
            <p:cNvGrpSpPr/>
            <p:nvPr/>
          </p:nvGrpSpPr>
          <p:grpSpPr>
            <a:xfrm>
              <a:off x="7574744" y="2535497"/>
              <a:ext cx="665021" cy="1900355"/>
              <a:chOff x="2143434" y="3286460"/>
              <a:chExt cx="665021" cy="1900355"/>
            </a:xfrm>
          </p:grpSpPr>
          <p:sp>
            <p:nvSpPr>
              <p:cNvPr id="95" name="TextBox 94">
                <a:extLst>
                  <a:ext uri="{FF2B5EF4-FFF2-40B4-BE49-F238E27FC236}">
                    <a16:creationId xmlns:a16="http://schemas.microsoft.com/office/drawing/2014/main" id="{BDAC1ED1-C1C3-44C8-BD03-BAC00567C8C1}"/>
                  </a:ext>
                </a:extLst>
              </p:cNvPr>
              <p:cNvSpPr txBox="1"/>
              <p:nvPr/>
            </p:nvSpPr>
            <p:spPr>
              <a:xfrm>
                <a:off x="2309691" y="3286460"/>
                <a:ext cx="498764" cy="523220"/>
              </a:xfrm>
              <a:prstGeom prst="rect">
                <a:avLst/>
              </a:prstGeom>
              <a:noFill/>
            </p:spPr>
            <p:txBody>
              <a:bodyPr wrap="square" rtlCol="0">
                <a:spAutoFit/>
              </a:bodyPr>
              <a:lstStyle/>
              <a:p>
                <a:r>
                  <a:rPr lang="en-US" sz="2800" b="1" dirty="0"/>
                  <a:t>O</a:t>
                </a:r>
              </a:p>
            </p:txBody>
          </p:sp>
          <p:cxnSp>
            <p:nvCxnSpPr>
              <p:cNvPr id="96" name="Straight Arrow Connector 95">
                <a:extLst>
                  <a:ext uri="{FF2B5EF4-FFF2-40B4-BE49-F238E27FC236}">
                    <a16:creationId xmlns:a16="http://schemas.microsoft.com/office/drawing/2014/main" id="{DC9121C8-16B9-424B-8E86-B7E16812BB33}"/>
                  </a:ext>
                </a:extLst>
              </p:cNvPr>
              <p:cNvCxnSpPr>
                <a:cxnSpLocks/>
                <a:stCxn id="95" idx="2"/>
              </p:cNvCxnSpPr>
              <p:nvPr/>
            </p:nvCxnSpPr>
            <p:spPr>
              <a:xfrm flipH="1">
                <a:off x="2143434" y="3809680"/>
                <a:ext cx="415639" cy="13771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a:extLst>
                <a:ext uri="{FF2B5EF4-FFF2-40B4-BE49-F238E27FC236}">
                  <a16:creationId xmlns:a16="http://schemas.microsoft.com/office/drawing/2014/main" id="{3B5991E1-E821-4C06-A01E-08F9C9B3544F}"/>
                </a:ext>
              </a:extLst>
            </p:cNvPr>
            <p:cNvGrpSpPr/>
            <p:nvPr/>
          </p:nvGrpSpPr>
          <p:grpSpPr>
            <a:xfrm>
              <a:off x="8458221" y="2617118"/>
              <a:ext cx="1083841" cy="1503845"/>
              <a:chOff x="1912417" y="3296341"/>
              <a:chExt cx="1083841" cy="1503845"/>
            </a:xfrm>
          </p:grpSpPr>
          <p:sp>
            <p:nvSpPr>
              <p:cNvPr id="100" name="TextBox 99">
                <a:extLst>
                  <a:ext uri="{FF2B5EF4-FFF2-40B4-BE49-F238E27FC236}">
                    <a16:creationId xmlns:a16="http://schemas.microsoft.com/office/drawing/2014/main" id="{1F39B00F-E44D-4603-8E05-91119CF17669}"/>
                  </a:ext>
                </a:extLst>
              </p:cNvPr>
              <p:cNvSpPr txBox="1"/>
              <p:nvPr/>
            </p:nvSpPr>
            <p:spPr>
              <a:xfrm>
                <a:off x="2344151" y="3296341"/>
                <a:ext cx="652107" cy="523220"/>
              </a:xfrm>
              <a:prstGeom prst="rect">
                <a:avLst/>
              </a:prstGeom>
              <a:noFill/>
            </p:spPr>
            <p:txBody>
              <a:bodyPr wrap="square" rtlCol="0">
                <a:spAutoFit/>
              </a:bodyPr>
              <a:lstStyle/>
              <a:p>
                <a:r>
                  <a:rPr lang="en-US" sz="2800" b="1" dirty="0"/>
                  <a:t>O</a:t>
                </a:r>
              </a:p>
            </p:txBody>
          </p:sp>
          <p:cxnSp>
            <p:nvCxnSpPr>
              <p:cNvPr id="101" name="Straight Arrow Connector 100">
                <a:extLst>
                  <a:ext uri="{FF2B5EF4-FFF2-40B4-BE49-F238E27FC236}">
                    <a16:creationId xmlns:a16="http://schemas.microsoft.com/office/drawing/2014/main" id="{5C1E55AC-C833-4D6C-9174-E9C068D4C8C6}"/>
                  </a:ext>
                </a:extLst>
              </p:cNvPr>
              <p:cNvCxnSpPr>
                <a:cxnSpLocks/>
              </p:cNvCxnSpPr>
              <p:nvPr/>
            </p:nvCxnSpPr>
            <p:spPr>
              <a:xfrm flipH="1">
                <a:off x="1912417" y="3848393"/>
                <a:ext cx="513888" cy="95179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120" name="Group 119">
            <a:extLst>
              <a:ext uri="{FF2B5EF4-FFF2-40B4-BE49-F238E27FC236}">
                <a16:creationId xmlns:a16="http://schemas.microsoft.com/office/drawing/2014/main" id="{CF560391-0317-41AD-A6DE-10393658B638}"/>
              </a:ext>
            </a:extLst>
          </p:cNvPr>
          <p:cNvGrpSpPr/>
          <p:nvPr/>
        </p:nvGrpSpPr>
        <p:grpSpPr>
          <a:xfrm>
            <a:off x="2341432" y="4461162"/>
            <a:ext cx="7523018" cy="820691"/>
            <a:chOff x="2299855" y="4835237"/>
            <a:chExt cx="7523018" cy="820691"/>
          </a:xfrm>
        </p:grpSpPr>
        <p:sp>
          <p:nvSpPr>
            <p:cNvPr id="3" name="Rectangle 2">
              <a:extLst>
                <a:ext uri="{FF2B5EF4-FFF2-40B4-BE49-F238E27FC236}">
                  <a16:creationId xmlns:a16="http://schemas.microsoft.com/office/drawing/2014/main" id="{7CEA44C6-C75A-4118-9519-1B76707782C4}"/>
                </a:ext>
              </a:extLst>
            </p:cNvPr>
            <p:cNvSpPr/>
            <p:nvPr/>
          </p:nvSpPr>
          <p:spPr>
            <a:xfrm>
              <a:off x="2299855" y="4835237"/>
              <a:ext cx="7523018"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0F547981-2661-4EAD-9FE8-741E6ACA84F9}"/>
                </a:ext>
              </a:extLst>
            </p:cNvPr>
            <p:cNvSpPr txBox="1"/>
            <p:nvPr/>
          </p:nvSpPr>
          <p:spPr>
            <a:xfrm>
              <a:off x="9051105" y="5103986"/>
              <a:ext cx="498764" cy="523220"/>
            </a:xfrm>
            <a:prstGeom prst="rect">
              <a:avLst/>
            </a:prstGeom>
            <a:noFill/>
          </p:spPr>
          <p:txBody>
            <a:bodyPr wrap="square" rtlCol="0">
              <a:spAutoFit/>
            </a:bodyPr>
            <a:lstStyle/>
            <a:p>
              <a:r>
                <a:rPr lang="en-US" sz="2800" b="1" dirty="0"/>
                <a:t>C</a:t>
              </a:r>
            </a:p>
          </p:txBody>
        </p:sp>
        <p:sp>
          <p:nvSpPr>
            <p:cNvPr id="111" name="TextBox 110">
              <a:extLst>
                <a:ext uri="{FF2B5EF4-FFF2-40B4-BE49-F238E27FC236}">
                  <a16:creationId xmlns:a16="http://schemas.microsoft.com/office/drawing/2014/main" id="{C9B622ED-A455-40F4-B244-CC004B9CC49D}"/>
                </a:ext>
              </a:extLst>
            </p:cNvPr>
            <p:cNvSpPr txBox="1"/>
            <p:nvPr/>
          </p:nvSpPr>
          <p:spPr>
            <a:xfrm>
              <a:off x="7326947" y="4939361"/>
              <a:ext cx="498764" cy="523220"/>
            </a:xfrm>
            <a:prstGeom prst="rect">
              <a:avLst/>
            </a:prstGeom>
            <a:noFill/>
          </p:spPr>
          <p:txBody>
            <a:bodyPr wrap="square" rtlCol="0">
              <a:spAutoFit/>
            </a:bodyPr>
            <a:lstStyle/>
            <a:p>
              <a:r>
                <a:rPr lang="en-US" sz="2800" b="1" dirty="0"/>
                <a:t>C</a:t>
              </a:r>
            </a:p>
          </p:txBody>
        </p:sp>
        <p:sp>
          <p:nvSpPr>
            <p:cNvPr id="112" name="TextBox 111">
              <a:extLst>
                <a:ext uri="{FF2B5EF4-FFF2-40B4-BE49-F238E27FC236}">
                  <a16:creationId xmlns:a16="http://schemas.microsoft.com/office/drawing/2014/main" id="{17C4AD23-FEFF-46DD-BCD1-CEE20032EF77}"/>
                </a:ext>
              </a:extLst>
            </p:cNvPr>
            <p:cNvSpPr txBox="1"/>
            <p:nvPr/>
          </p:nvSpPr>
          <p:spPr>
            <a:xfrm>
              <a:off x="5417130" y="5049583"/>
              <a:ext cx="498764" cy="523220"/>
            </a:xfrm>
            <a:prstGeom prst="rect">
              <a:avLst/>
            </a:prstGeom>
            <a:noFill/>
          </p:spPr>
          <p:txBody>
            <a:bodyPr wrap="square" rtlCol="0">
              <a:spAutoFit/>
            </a:bodyPr>
            <a:lstStyle/>
            <a:p>
              <a:r>
                <a:rPr lang="en-US" sz="2800" b="1" dirty="0"/>
                <a:t>C</a:t>
              </a:r>
            </a:p>
          </p:txBody>
        </p:sp>
        <p:sp>
          <p:nvSpPr>
            <p:cNvPr id="113" name="TextBox 112">
              <a:extLst>
                <a:ext uri="{FF2B5EF4-FFF2-40B4-BE49-F238E27FC236}">
                  <a16:creationId xmlns:a16="http://schemas.microsoft.com/office/drawing/2014/main" id="{88B73E3B-991A-484C-B25C-4DE189276C44}"/>
                </a:ext>
              </a:extLst>
            </p:cNvPr>
            <p:cNvSpPr txBox="1"/>
            <p:nvPr/>
          </p:nvSpPr>
          <p:spPr>
            <a:xfrm>
              <a:off x="4031188" y="5089193"/>
              <a:ext cx="498764" cy="523220"/>
            </a:xfrm>
            <a:prstGeom prst="rect">
              <a:avLst/>
            </a:prstGeom>
            <a:noFill/>
          </p:spPr>
          <p:txBody>
            <a:bodyPr wrap="square" rtlCol="0">
              <a:spAutoFit/>
            </a:bodyPr>
            <a:lstStyle/>
            <a:p>
              <a:r>
                <a:rPr lang="en-US" sz="2800" b="1" dirty="0"/>
                <a:t>C</a:t>
              </a:r>
            </a:p>
          </p:txBody>
        </p:sp>
        <p:sp>
          <p:nvSpPr>
            <p:cNvPr id="114" name="TextBox 113">
              <a:extLst>
                <a:ext uri="{FF2B5EF4-FFF2-40B4-BE49-F238E27FC236}">
                  <a16:creationId xmlns:a16="http://schemas.microsoft.com/office/drawing/2014/main" id="{76369F3B-6EA5-49E9-8C67-94165B8FCA08}"/>
                </a:ext>
              </a:extLst>
            </p:cNvPr>
            <p:cNvSpPr txBox="1"/>
            <p:nvPr/>
          </p:nvSpPr>
          <p:spPr>
            <a:xfrm>
              <a:off x="2645522" y="4919514"/>
              <a:ext cx="498764" cy="523220"/>
            </a:xfrm>
            <a:prstGeom prst="rect">
              <a:avLst/>
            </a:prstGeom>
            <a:noFill/>
          </p:spPr>
          <p:txBody>
            <a:bodyPr wrap="square" rtlCol="0">
              <a:spAutoFit/>
            </a:bodyPr>
            <a:lstStyle/>
            <a:p>
              <a:r>
                <a:rPr lang="en-US" sz="2800" b="1" dirty="0"/>
                <a:t>C</a:t>
              </a:r>
            </a:p>
          </p:txBody>
        </p:sp>
        <p:sp>
          <p:nvSpPr>
            <p:cNvPr id="115" name="TextBox 114">
              <a:extLst>
                <a:ext uri="{FF2B5EF4-FFF2-40B4-BE49-F238E27FC236}">
                  <a16:creationId xmlns:a16="http://schemas.microsoft.com/office/drawing/2014/main" id="{E252DA79-2E37-4C05-A1A2-3CB21F14CAF5}"/>
                </a:ext>
              </a:extLst>
            </p:cNvPr>
            <p:cNvSpPr txBox="1"/>
            <p:nvPr/>
          </p:nvSpPr>
          <p:spPr>
            <a:xfrm>
              <a:off x="6514635" y="4840962"/>
              <a:ext cx="498764" cy="523220"/>
            </a:xfrm>
            <a:prstGeom prst="rect">
              <a:avLst/>
            </a:prstGeom>
            <a:noFill/>
          </p:spPr>
          <p:txBody>
            <a:bodyPr wrap="square" rtlCol="0">
              <a:spAutoFit/>
            </a:bodyPr>
            <a:lstStyle/>
            <a:p>
              <a:r>
                <a:rPr lang="en-US" sz="2800" b="1" dirty="0"/>
                <a:t>C</a:t>
              </a:r>
            </a:p>
          </p:txBody>
        </p:sp>
        <p:sp>
          <p:nvSpPr>
            <p:cNvPr id="116" name="TextBox 115">
              <a:extLst>
                <a:ext uri="{FF2B5EF4-FFF2-40B4-BE49-F238E27FC236}">
                  <a16:creationId xmlns:a16="http://schemas.microsoft.com/office/drawing/2014/main" id="{7135208A-A48C-404E-84B6-021BDEEE2318}"/>
                </a:ext>
              </a:extLst>
            </p:cNvPr>
            <p:cNvSpPr txBox="1"/>
            <p:nvPr/>
          </p:nvSpPr>
          <p:spPr>
            <a:xfrm>
              <a:off x="7978111" y="5022486"/>
              <a:ext cx="498764" cy="523220"/>
            </a:xfrm>
            <a:prstGeom prst="rect">
              <a:avLst/>
            </a:prstGeom>
            <a:noFill/>
          </p:spPr>
          <p:txBody>
            <a:bodyPr wrap="square" rtlCol="0">
              <a:spAutoFit/>
            </a:bodyPr>
            <a:lstStyle/>
            <a:p>
              <a:r>
                <a:rPr lang="en-US" sz="2800" b="1" dirty="0"/>
                <a:t>C</a:t>
              </a:r>
            </a:p>
          </p:txBody>
        </p:sp>
        <p:sp>
          <p:nvSpPr>
            <p:cNvPr id="117" name="TextBox 116">
              <a:extLst>
                <a:ext uri="{FF2B5EF4-FFF2-40B4-BE49-F238E27FC236}">
                  <a16:creationId xmlns:a16="http://schemas.microsoft.com/office/drawing/2014/main" id="{A89339FC-DBD2-4202-ACF1-2F632CDAE23D}"/>
                </a:ext>
              </a:extLst>
            </p:cNvPr>
            <p:cNvSpPr txBox="1"/>
            <p:nvPr/>
          </p:nvSpPr>
          <p:spPr>
            <a:xfrm>
              <a:off x="5971310" y="5132708"/>
              <a:ext cx="498764" cy="523220"/>
            </a:xfrm>
            <a:prstGeom prst="rect">
              <a:avLst/>
            </a:prstGeom>
            <a:noFill/>
          </p:spPr>
          <p:txBody>
            <a:bodyPr wrap="square" rtlCol="0">
              <a:spAutoFit/>
            </a:bodyPr>
            <a:lstStyle/>
            <a:p>
              <a:r>
                <a:rPr lang="en-US" sz="2800" b="1" dirty="0"/>
                <a:t>C</a:t>
              </a:r>
            </a:p>
          </p:txBody>
        </p:sp>
        <p:sp>
          <p:nvSpPr>
            <p:cNvPr id="118" name="TextBox 117">
              <a:extLst>
                <a:ext uri="{FF2B5EF4-FFF2-40B4-BE49-F238E27FC236}">
                  <a16:creationId xmlns:a16="http://schemas.microsoft.com/office/drawing/2014/main" id="{EE4437B0-7865-4DCC-AF5B-6BCF90399792}"/>
                </a:ext>
              </a:extLst>
            </p:cNvPr>
            <p:cNvSpPr txBox="1"/>
            <p:nvPr/>
          </p:nvSpPr>
          <p:spPr>
            <a:xfrm>
              <a:off x="4710061" y="4853659"/>
              <a:ext cx="498764" cy="523220"/>
            </a:xfrm>
            <a:prstGeom prst="rect">
              <a:avLst/>
            </a:prstGeom>
            <a:noFill/>
          </p:spPr>
          <p:txBody>
            <a:bodyPr wrap="square" rtlCol="0">
              <a:spAutoFit/>
            </a:bodyPr>
            <a:lstStyle/>
            <a:p>
              <a:r>
                <a:rPr lang="en-US" sz="2800" b="1" dirty="0"/>
                <a:t>C</a:t>
              </a:r>
            </a:p>
          </p:txBody>
        </p:sp>
        <p:sp>
          <p:nvSpPr>
            <p:cNvPr id="119" name="TextBox 118">
              <a:extLst>
                <a:ext uri="{FF2B5EF4-FFF2-40B4-BE49-F238E27FC236}">
                  <a16:creationId xmlns:a16="http://schemas.microsoft.com/office/drawing/2014/main" id="{5245E887-CE6C-4FCC-881D-FD9180FAE243}"/>
                </a:ext>
              </a:extLst>
            </p:cNvPr>
            <p:cNvSpPr txBox="1"/>
            <p:nvPr/>
          </p:nvSpPr>
          <p:spPr>
            <a:xfrm>
              <a:off x="3449085" y="5002639"/>
              <a:ext cx="498764" cy="523220"/>
            </a:xfrm>
            <a:prstGeom prst="rect">
              <a:avLst/>
            </a:prstGeom>
            <a:noFill/>
          </p:spPr>
          <p:txBody>
            <a:bodyPr wrap="square" rtlCol="0">
              <a:spAutoFit/>
            </a:bodyPr>
            <a:lstStyle/>
            <a:p>
              <a:r>
                <a:rPr lang="en-US" sz="2800" b="1" dirty="0"/>
                <a:t>C</a:t>
              </a:r>
            </a:p>
          </p:txBody>
        </p:sp>
      </p:grpSp>
      <p:grpSp>
        <p:nvGrpSpPr>
          <p:cNvPr id="130" name="Group 129">
            <a:extLst>
              <a:ext uri="{FF2B5EF4-FFF2-40B4-BE49-F238E27FC236}">
                <a16:creationId xmlns:a16="http://schemas.microsoft.com/office/drawing/2014/main" id="{EFCE8393-11D9-4AF8-A7EF-B3D33C5545DC}"/>
              </a:ext>
            </a:extLst>
          </p:cNvPr>
          <p:cNvGrpSpPr/>
          <p:nvPr/>
        </p:nvGrpSpPr>
        <p:grpSpPr>
          <a:xfrm>
            <a:off x="2853350" y="3187690"/>
            <a:ext cx="6345092" cy="1262583"/>
            <a:chOff x="3075018" y="3561765"/>
            <a:chExt cx="6345092" cy="1262583"/>
          </a:xfrm>
        </p:grpSpPr>
        <p:grpSp>
          <p:nvGrpSpPr>
            <p:cNvPr id="129" name="Group 128">
              <a:extLst>
                <a:ext uri="{FF2B5EF4-FFF2-40B4-BE49-F238E27FC236}">
                  <a16:creationId xmlns:a16="http://schemas.microsoft.com/office/drawing/2014/main" id="{ED3E85DB-84D8-4B16-B061-372AF24E1E20}"/>
                </a:ext>
              </a:extLst>
            </p:cNvPr>
            <p:cNvGrpSpPr/>
            <p:nvPr/>
          </p:nvGrpSpPr>
          <p:grpSpPr>
            <a:xfrm>
              <a:off x="8921346" y="3857177"/>
              <a:ext cx="498764" cy="967171"/>
              <a:chOff x="8921346" y="3857177"/>
              <a:chExt cx="498764" cy="967171"/>
            </a:xfrm>
          </p:grpSpPr>
          <p:cxnSp>
            <p:nvCxnSpPr>
              <p:cNvPr id="22" name="Straight Connector 21">
                <a:extLst>
                  <a:ext uri="{FF2B5EF4-FFF2-40B4-BE49-F238E27FC236}">
                    <a16:creationId xmlns:a16="http://schemas.microsoft.com/office/drawing/2014/main" id="{2DB1E894-1275-41C6-BAC5-8E7D9E6CC209}"/>
                  </a:ext>
                </a:extLst>
              </p:cNvPr>
              <p:cNvCxnSpPr>
                <a:cxnSpLocks/>
              </p:cNvCxnSpPr>
              <p:nvPr/>
            </p:nvCxnSpPr>
            <p:spPr>
              <a:xfrm flipV="1">
                <a:off x="9144669" y="4285340"/>
                <a:ext cx="0" cy="539008"/>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CED2CB8-0B16-4628-92F1-6FFC14FCC093}"/>
                  </a:ext>
                </a:extLst>
              </p:cNvPr>
              <p:cNvSpPr txBox="1"/>
              <p:nvPr/>
            </p:nvSpPr>
            <p:spPr>
              <a:xfrm>
                <a:off x="8921346" y="3857177"/>
                <a:ext cx="498764" cy="523220"/>
              </a:xfrm>
              <a:prstGeom prst="rect">
                <a:avLst/>
              </a:prstGeom>
              <a:noFill/>
            </p:spPr>
            <p:txBody>
              <a:bodyPr wrap="square" rtlCol="0">
                <a:spAutoFit/>
              </a:bodyPr>
              <a:lstStyle/>
              <a:p>
                <a:r>
                  <a:rPr lang="en-US" sz="2800" b="1" dirty="0"/>
                  <a:t>C</a:t>
                </a:r>
              </a:p>
            </p:txBody>
          </p:sp>
        </p:grpSp>
        <p:grpSp>
          <p:nvGrpSpPr>
            <p:cNvPr id="128" name="Group 127">
              <a:extLst>
                <a:ext uri="{FF2B5EF4-FFF2-40B4-BE49-F238E27FC236}">
                  <a16:creationId xmlns:a16="http://schemas.microsoft.com/office/drawing/2014/main" id="{DD2E8FC8-A789-438A-8505-34D69AE91119}"/>
                </a:ext>
              </a:extLst>
            </p:cNvPr>
            <p:cNvGrpSpPr/>
            <p:nvPr/>
          </p:nvGrpSpPr>
          <p:grpSpPr>
            <a:xfrm>
              <a:off x="8046202" y="4012642"/>
              <a:ext cx="498764" cy="808413"/>
              <a:chOff x="8046202" y="4012642"/>
              <a:chExt cx="498764" cy="808413"/>
            </a:xfrm>
          </p:grpSpPr>
          <p:cxnSp>
            <p:nvCxnSpPr>
              <p:cNvPr id="20" name="Straight Connector 19">
                <a:extLst>
                  <a:ext uri="{FF2B5EF4-FFF2-40B4-BE49-F238E27FC236}">
                    <a16:creationId xmlns:a16="http://schemas.microsoft.com/office/drawing/2014/main" id="{0945A731-0670-4AA9-91FC-F9601B4A0E2B}"/>
                  </a:ext>
                </a:extLst>
              </p:cNvPr>
              <p:cNvCxnSpPr>
                <a:cxnSpLocks/>
              </p:cNvCxnSpPr>
              <p:nvPr/>
            </p:nvCxnSpPr>
            <p:spPr>
              <a:xfrm flipV="1">
                <a:off x="8238176" y="4475991"/>
                <a:ext cx="0" cy="345064"/>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C0E9E786-5B4C-40F6-9CF4-AFE8E8E91940}"/>
                  </a:ext>
                </a:extLst>
              </p:cNvPr>
              <p:cNvSpPr txBox="1"/>
              <p:nvPr/>
            </p:nvSpPr>
            <p:spPr>
              <a:xfrm>
                <a:off x="8046202" y="4012642"/>
                <a:ext cx="498764" cy="523220"/>
              </a:xfrm>
              <a:prstGeom prst="rect">
                <a:avLst/>
              </a:prstGeom>
              <a:noFill/>
            </p:spPr>
            <p:txBody>
              <a:bodyPr wrap="square" rtlCol="0">
                <a:spAutoFit/>
              </a:bodyPr>
              <a:lstStyle/>
              <a:p>
                <a:r>
                  <a:rPr lang="en-US" sz="2800" b="1" dirty="0"/>
                  <a:t>C</a:t>
                </a:r>
              </a:p>
            </p:txBody>
          </p:sp>
        </p:grpSp>
        <p:grpSp>
          <p:nvGrpSpPr>
            <p:cNvPr id="127" name="Group 126">
              <a:extLst>
                <a:ext uri="{FF2B5EF4-FFF2-40B4-BE49-F238E27FC236}">
                  <a16:creationId xmlns:a16="http://schemas.microsoft.com/office/drawing/2014/main" id="{ABA819E0-A921-4F13-A133-86439CB46350}"/>
                </a:ext>
              </a:extLst>
            </p:cNvPr>
            <p:cNvGrpSpPr/>
            <p:nvPr/>
          </p:nvGrpSpPr>
          <p:grpSpPr>
            <a:xfrm>
              <a:off x="7035997" y="3581612"/>
              <a:ext cx="498764" cy="1239768"/>
              <a:chOff x="7174547" y="3581612"/>
              <a:chExt cx="498764" cy="1239768"/>
            </a:xfrm>
          </p:grpSpPr>
          <p:cxnSp>
            <p:nvCxnSpPr>
              <p:cNvPr id="11" name="Straight Connector 10">
                <a:extLst>
                  <a:ext uri="{FF2B5EF4-FFF2-40B4-BE49-F238E27FC236}">
                    <a16:creationId xmlns:a16="http://schemas.microsoft.com/office/drawing/2014/main" id="{2691CB97-F990-4344-9137-82A6EE4D735B}"/>
                  </a:ext>
                </a:extLst>
              </p:cNvPr>
              <p:cNvCxnSpPr/>
              <p:nvPr/>
            </p:nvCxnSpPr>
            <p:spPr>
              <a:xfrm flipV="1">
                <a:off x="7389091" y="4003961"/>
                <a:ext cx="0" cy="817419"/>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9C723DD2-10E8-4D32-A1D2-FF8DD5DD4BD5}"/>
                  </a:ext>
                </a:extLst>
              </p:cNvPr>
              <p:cNvSpPr txBox="1"/>
              <p:nvPr/>
            </p:nvSpPr>
            <p:spPr>
              <a:xfrm>
                <a:off x="7174547" y="3581612"/>
                <a:ext cx="498764" cy="523220"/>
              </a:xfrm>
              <a:prstGeom prst="rect">
                <a:avLst/>
              </a:prstGeom>
              <a:noFill/>
            </p:spPr>
            <p:txBody>
              <a:bodyPr wrap="square" rtlCol="0">
                <a:spAutoFit/>
              </a:bodyPr>
              <a:lstStyle/>
              <a:p>
                <a:r>
                  <a:rPr lang="en-US" sz="2800" b="1" dirty="0"/>
                  <a:t>C</a:t>
                </a:r>
              </a:p>
            </p:txBody>
          </p:sp>
        </p:grpSp>
        <p:grpSp>
          <p:nvGrpSpPr>
            <p:cNvPr id="125" name="Group 124">
              <a:extLst>
                <a:ext uri="{FF2B5EF4-FFF2-40B4-BE49-F238E27FC236}">
                  <a16:creationId xmlns:a16="http://schemas.microsoft.com/office/drawing/2014/main" id="{B681D917-5998-493F-A57D-A841FA72741C}"/>
                </a:ext>
              </a:extLst>
            </p:cNvPr>
            <p:cNvGrpSpPr/>
            <p:nvPr/>
          </p:nvGrpSpPr>
          <p:grpSpPr>
            <a:xfrm>
              <a:off x="5167746" y="3691834"/>
              <a:ext cx="498764" cy="1129548"/>
              <a:chOff x="5167746" y="3691834"/>
              <a:chExt cx="498764" cy="1129548"/>
            </a:xfrm>
          </p:grpSpPr>
          <p:cxnSp>
            <p:nvCxnSpPr>
              <p:cNvPr id="9" name="Straight Connector 8">
                <a:extLst>
                  <a:ext uri="{FF2B5EF4-FFF2-40B4-BE49-F238E27FC236}">
                    <a16:creationId xmlns:a16="http://schemas.microsoft.com/office/drawing/2014/main" id="{11A0502E-15A6-45FF-B562-6D5F559BD56E}"/>
                  </a:ext>
                </a:extLst>
              </p:cNvPr>
              <p:cNvCxnSpPr>
                <a:cxnSpLocks/>
              </p:cNvCxnSpPr>
              <p:nvPr/>
            </p:nvCxnSpPr>
            <p:spPr>
              <a:xfrm flipV="1">
                <a:off x="5357091" y="4145108"/>
                <a:ext cx="0" cy="676274"/>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C6366FB6-AAF0-4C18-A29B-20551A236C12}"/>
                  </a:ext>
                </a:extLst>
              </p:cNvPr>
              <p:cNvSpPr txBox="1"/>
              <p:nvPr/>
            </p:nvSpPr>
            <p:spPr>
              <a:xfrm>
                <a:off x="5167746" y="3691834"/>
                <a:ext cx="498764" cy="523220"/>
              </a:xfrm>
              <a:prstGeom prst="rect">
                <a:avLst/>
              </a:prstGeom>
              <a:noFill/>
            </p:spPr>
            <p:txBody>
              <a:bodyPr wrap="square" rtlCol="0">
                <a:spAutoFit/>
              </a:bodyPr>
              <a:lstStyle/>
              <a:p>
                <a:r>
                  <a:rPr lang="en-US" sz="2800" b="1" dirty="0"/>
                  <a:t>C</a:t>
                </a:r>
              </a:p>
            </p:txBody>
          </p:sp>
        </p:grpSp>
        <p:grpSp>
          <p:nvGrpSpPr>
            <p:cNvPr id="124" name="Group 123">
              <a:extLst>
                <a:ext uri="{FF2B5EF4-FFF2-40B4-BE49-F238E27FC236}">
                  <a16:creationId xmlns:a16="http://schemas.microsoft.com/office/drawing/2014/main" id="{1DCE9DAF-6E8B-47D2-8ED0-EFA1C2F9A0F5}"/>
                </a:ext>
              </a:extLst>
            </p:cNvPr>
            <p:cNvGrpSpPr/>
            <p:nvPr/>
          </p:nvGrpSpPr>
          <p:grpSpPr>
            <a:xfrm>
              <a:off x="4100463" y="3731444"/>
              <a:ext cx="498764" cy="1089938"/>
              <a:chOff x="4100463" y="3731444"/>
              <a:chExt cx="498764" cy="1089938"/>
            </a:xfrm>
          </p:grpSpPr>
          <p:cxnSp>
            <p:nvCxnSpPr>
              <p:cNvPr id="8" name="Straight Connector 7">
                <a:extLst>
                  <a:ext uri="{FF2B5EF4-FFF2-40B4-BE49-F238E27FC236}">
                    <a16:creationId xmlns:a16="http://schemas.microsoft.com/office/drawing/2014/main" id="{71EC5430-6701-486F-BAF3-867AC924FEB9}"/>
                  </a:ext>
                </a:extLst>
              </p:cNvPr>
              <p:cNvCxnSpPr>
                <a:cxnSpLocks/>
              </p:cNvCxnSpPr>
              <p:nvPr/>
            </p:nvCxnSpPr>
            <p:spPr>
              <a:xfrm flipV="1">
                <a:off x="4326574" y="4282374"/>
                <a:ext cx="0" cy="539008"/>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F1D2B18F-1764-49BC-BDEE-AC43FEF1BE12}"/>
                  </a:ext>
                </a:extLst>
              </p:cNvPr>
              <p:cNvSpPr txBox="1"/>
              <p:nvPr/>
            </p:nvSpPr>
            <p:spPr>
              <a:xfrm>
                <a:off x="4100463" y="3731444"/>
                <a:ext cx="498764" cy="523220"/>
              </a:xfrm>
              <a:prstGeom prst="rect">
                <a:avLst/>
              </a:prstGeom>
              <a:noFill/>
            </p:spPr>
            <p:txBody>
              <a:bodyPr wrap="square" rtlCol="0">
                <a:spAutoFit/>
              </a:bodyPr>
              <a:lstStyle/>
              <a:p>
                <a:r>
                  <a:rPr lang="en-US" sz="2800" b="1" dirty="0"/>
                  <a:t>C</a:t>
                </a:r>
              </a:p>
            </p:txBody>
          </p:sp>
        </p:grpSp>
        <p:grpSp>
          <p:nvGrpSpPr>
            <p:cNvPr id="123" name="Group 122">
              <a:extLst>
                <a:ext uri="{FF2B5EF4-FFF2-40B4-BE49-F238E27FC236}">
                  <a16:creationId xmlns:a16="http://schemas.microsoft.com/office/drawing/2014/main" id="{A6F71209-1326-4E71-8C16-1BC919A04F85}"/>
                </a:ext>
              </a:extLst>
            </p:cNvPr>
            <p:cNvGrpSpPr/>
            <p:nvPr/>
          </p:nvGrpSpPr>
          <p:grpSpPr>
            <a:xfrm>
              <a:off x="3075018" y="3561765"/>
              <a:ext cx="498764" cy="1259617"/>
              <a:chOff x="3075018" y="3561765"/>
              <a:chExt cx="498764" cy="1259617"/>
            </a:xfrm>
          </p:grpSpPr>
          <p:cxnSp>
            <p:nvCxnSpPr>
              <p:cNvPr id="7" name="Straight Connector 6">
                <a:extLst>
                  <a:ext uri="{FF2B5EF4-FFF2-40B4-BE49-F238E27FC236}">
                    <a16:creationId xmlns:a16="http://schemas.microsoft.com/office/drawing/2014/main" id="{785E3229-516D-4ADE-9FA8-82EF81523AE8}"/>
                  </a:ext>
                </a:extLst>
              </p:cNvPr>
              <p:cNvCxnSpPr/>
              <p:nvPr/>
            </p:nvCxnSpPr>
            <p:spPr>
              <a:xfrm flipV="1">
                <a:off x="3274289" y="4003963"/>
                <a:ext cx="0" cy="817419"/>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CCCE96-72E0-4D87-A5C5-67CB0AE117FD}"/>
                  </a:ext>
                </a:extLst>
              </p:cNvPr>
              <p:cNvSpPr txBox="1"/>
              <p:nvPr/>
            </p:nvSpPr>
            <p:spPr>
              <a:xfrm>
                <a:off x="3075018" y="3561765"/>
                <a:ext cx="498764" cy="523220"/>
              </a:xfrm>
              <a:prstGeom prst="rect">
                <a:avLst/>
              </a:prstGeom>
              <a:noFill/>
            </p:spPr>
            <p:txBody>
              <a:bodyPr wrap="square" rtlCol="0">
                <a:spAutoFit/>
              </a:bodyPr>
              <a:lstStyle/>
              <a:p>
                <a:r>
                  <a:rPr lang="en-US" sz="2800" b="1" dirty="0"/>
                  <a:t>C</a:t>
                </a:r>
              </a:p>
            </p:txBody>
          </p:sp>
        </p:grpSp>
        <p:grpSp>
          <p:nvGrpSpPr>
            <p:cNvPr id="126" name="Group 125">
              <a:extLst>
                <a:ext uri="{FF2B5EF4-FFF2-40B4-BE49-F238E27FC236}">
                  <a16:creationId xmlns:a16="http://schemas.microsoft.com/office/drawing/2014/main" id="{CC44004A-38C4-4521-8C2C-BD6F6AE990D8}"/>
                </a:ext>
              </a:extLst>
            </p:cNvPr>
            <p:cNvGrpSpPr/>
            <p:nvPr/>
          </p:nvGrpSpPr>
          <p:grpSpPr>
            <a:xfrm>
              <a:off x="5942613" y="3843320"/>
              <a:ext cx="498764" cy="967171"/>
              <a:chOff x="5942613" y="3843320"/>
              <a:chExt cx="498764" cy="967171"/>
            </a:xfrm>
          </p:grpSpPr>
          <p:cxnSp>
            <p:nvCxnSpPr>
              <p:cNvPr id="121" name="Straight Connector 120">
                <a:extLst>
                  <a:ext uri="{FF2B5EF4-FFF2-40B4-BE49-F238E27FC236}">
                    <a16:creationId xmlns:a16="http://schemas.microsoft.com/office/drawing/2014/main" id="{F2A0BF55-83B1-4267-9CE6-F1D994327190}"/>
                  </a:ext>
                </a:extLst>
              </p:cNvPr>
              <p:cNvCxnSpPr>
                <a:cxnSpLocks/>
              </p:cNvCxnSpPr>
              <p:nvPr/>
            </p:nvCxnSpPr>
            <p:spPr>
              <a:xfrm flipV="1">
                <a:off x="6165936" y="4271483"/>
                <a:ext cx="0" cy="539008"/>
              </a:xfrm>
              <a:prstGeom prst="line">
                <a:avLst/>
              </a:prstGeom>
              <a:ln w="3810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5473B3BB-97B7-4A33-A121-9C1D093B30BE}"/>
                  </a:ext>
                </a:extLst>
              </p:cNvPr>
              <p:cNvSpPr txBox="1"/>
              <p:nvPr/>
            </p:nvSpPr>
            <p:spPr>
              <a:xfrm>
                <a:off x="5942613" y="3843320"/>
                <a:ext cx="498764" cy="523220"/>
              </a:xfrm>
              <a:prstGeom prst="rect">
                <a:avLst/>
              </a:prstGeom>
              <a:noFill/>
            </p:spPr>
            <p:txBody>
              <a:bodyPr wrap="square" rtlCol="0">
                <a:spAutoFit/>
              </a:bodyPr>
              <a:lstStyle/>
              <a:p>
                <a:r>
                  <a:rPr lang="en-US" sz="2800" b="1" dirty="0"/>
                  <a:t>C</a:t>
                </a:r>
              </a:p>
            </p:txBody>
          </p:sp>
        </p:grpSp>
      </p:grpSp>
      <p:sp>
        <p:nvSpPr>
          <p:cNvPr id="132" name="TextBox 131">
            <a:extLst>
              <a:ext uri="{FF2B5EF4-FFF2-40B4-BE49-F238E27FC236}">
                <a16:creationId xmlns:a16="http://schemas.microsoft.com/office/drawing/2014/main" id="{832B2050-0A43-4D99-9F3C-9E59C0913813}"/>
              </a:ext>
            </a:extLst>
          </p:cNvPr>
          <p:cNvSpPr txBox="1"/>
          <p:nvPr/>
        </p:nvSpPr>
        <p:spPr>
          <a:xfrm>
            <a:off x="936213" y="5543974"/>
            <a:ext cx="10529453" cy="461665"/>
          </a:xfrm>
          <a:prstGeom prst="rect">
            <a:avLst/>
          </a:prstGeom>
          <a:noFill/>
        </p:spPr>
        <p:txBody>
          <a:bodyPr wrap="square" rtlCol="0">
            <a:spAutoFit/>
          </a:bodyPr>
          <a:lstStyle/>
          <a:p>
            <a:r>
              <a:rPr lang="en-US" sz="2400" dirty="0"/>
              <a:t>The heated area expands, releasing more combustible gas and the flame spreads…</a:t>
            </a:r>
          </a:p>
        </p:txBody>
      </p:sp>
      <p:sp>
        <p:nvSpPr>
          <p:cNvPr id="133" name="Slide Number Placeholder 132">
            <a:extLst>
              <a:ext uri="{FF2B5EF4-FFF2-40B4-BE49-F238E27FC236}">
                <a16:creationId xmlns:a16="http://schemas.microsoft.com/office/drawing/2014/main" id="{EDB0549B-3C20-4504-A880-AD6B41596A5F}"/>
              </a:ext>
            </a:extLst>
          </p:cNvPr>
          <p:cNvSpPr>
            <a:spLocks noGrp="1"/>
          </p:cNvSpPr>
          <p:nvPr>
            <p:ph type="sldNum" sz="quarter" idx="12"/>
          </p:nvPr>
        </p:nvSpPr>
        <p:spPr/>
        <p:txBody>
          <a:bodyPr/>
          <a:lstStyle/>
          <a:p>
            <a:fld id="{C8397F85-C703-4A7F-B5B8-C116B06D1E64}" type="slidenum">
              <a:rPr lang="en-US" smtClean="0"/>
              <a:t>12</a:t>
            </a:fld>
            <a:endParaRPr lang="en-US"/>
          </a:p>
        </p:txBody>
      </p:sp>
      <p:sp>
        <p:nvSpPr>
          <p:cNvPr id="72" name="TextBox 71">
            <a:extLst>
              <a:ext uri="{FF2B5EF4-FFF2-40B4-BE49-F238E27FC236}">
                <a16:creationId xmlns:a16="http://schemas.microsoft.com/office/drawing/2014/main" id="{4A9F5FA1-4755-499D-A960-0C393A3C3F35}"/>
              </a:ext>
            </a:extLst>
          </p:cNvPr>
          <p:cNvSpPr txBox="1"/>
          <p:nvPr/>
        </p:nvSpPr>
        <p:spPr>
          <a:xfrm>
            <a:off x="4751638" y="3057264"/>
            <a:ext cx="2644397" cy="369332"/>
          </a:xfrm>
          <a:prstGeom prst="rect">
            <a:avLst/>
          </a:prstGeom>
          <a:noFill/>
        </p:spPr>
        <p:txBody>
          <a:bodyPr wrap="square" rtlCol="0">
            <a:spAutoFit/>
          </a:bodyPr>
          <a:lstStyle/>
          <a:p>
            <a:pPr algn="ctr"/>
            <a:r>
              <a:rPr lang="en-US" dirty="0"/>
              <a:t>Zone of Combustion</a:t>
            </a:r>
          </a:p>
        </p:txBody>
      </p:sp>
    </p:spTree>
    <p:extLst>
      <p:ext uri="{BB962C8B-B14F-4D97-AF65-F5344CB8AC3E}">
        <p14:creationId xmlns:p14="http://schemas.microsoft.com/office/powerpoint/2010/main" val="362421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2">
            <a:extLst>
              <a:ext uri="{FF2B5EF4-FFF2-40B4-BE49-F238E27FC236}">
                <a16:creationId xmlns:a16="http://schemas.microsoft.com/office/drawing/2014/main" id="{80B86041-B2C2-40C7-A23C-4C1C659014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2EF793-9C02-444E-BEAA-6A3398CB51C0}" type="slidenum">
              <a:rPr lang="en-US" altLang="en-US" sz="1200">
                <a:solidFill>
                  <a:srgbClr val="898989"/>
                </a:solidFill>
              </a:rPr>
              <a:pPr>
                <a:spcBef>
                  <a:spcPct val="0"/>
                </a:spcBef>
                <a:buFontTx/>
                <a:buNone/>
              </a:pPr>
              <a:t>13</a:t>
            </a:fld>
            <a:endParaRPr lang="en-US" altLang="en-US" sz="1200">
              <a:solidFill>
                <a:srgbClr val="898989"/>
              </a:solidFill>
            </a:endParaRPr>
          </a:p>
        </p:txBody>
      </p:sp>
      <p:sp>
        <p:nvSpPr>
          <p:cNvPr id="44034" name="Title 1">
            <a:extLst>
              <a:ext uri="{FF2B5EF4-FFF2-40B4-BE49-F238E27FC236}">
                <a16:creationId xmlns:a16="http://schemas.microsoft.com/office/drawing/2014/main" id="{2B64267A-CC78-40F2-B972-C4CA4909ECB4}"/>
              </a:ext>
            </a:extLst>
          </p:cNvPr>
          <p:cNvSpPr>
            <a:spLocks noGrp="1"/>
          </p:cNvSpPr>
          <p:nvPr>
            <p:ph type="title" idx="4294967295"/>
          </p:nvPr>
        </p:nvSpPr>
        <p:spPr>
          <a:xfrm>
            <a:off x="1981200" y="232069"/>
            <a:ext cx="8229600" cy="639762"/>
          </a:xfrm>
        </p:spPr>
        <p:txBody>
          <a:bodyPr>
            <a:normAutofit/>
          </a:bodyPr>
          <a:lstStyle/>
          <a:p>
            <a:pPr algn="ctr" eaLnBrk="1" hangingPunct="1"/>
            <a:r>
              <a:rPr lang="en-US" altLang="en-US" sz="3200" dirty="0">
                <a:solidFill>
                  <a:srgbClr val="FF0000"/>
                </a:solidFill>
              </a:rPr>
              <a:t>The Chemistry of Combustion</a:t>
            </a:r>
          </a:p>
        </p:txBody>
      </p:sp>
      <p:sp>
        <p:nvSpPr>
          <p:cNvPr id="44036" name="TextBox 3">
            <a:extLst>
              <a:ext uri="{FF2B5EF4-FFF2-40B4-BE49-F238E27FC236}">
                <a16:creationId xmlns:a16="http://schemas.microsoft.com/office/drawing/2014/main" id="{1A608B2C-47C5-40FB-A1B3-64731EA9BE32}"/>
              </a:ext>
            </a:extLst>
          </p:cNvPr>
          <p:cNvSpPr txBox="1">
            <a:spLocks noChangeArrowheads="1"/>
          </p:cNvSpPr>
          <p:nvPr/>
        </p:nvSpPr>
        <p:spPr bwMode="auto">
          <a:xfrm>
            <a:off x="1191490" y="1170082"/>
            <a:ext cx="101623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t>Combustion (burning) is a chemical reaction.  This reaction can be represented by a chemical equation.</a:t>
            </a:r>
          </a:p>
        </p:txBody>
      </p:sp>
      <p:sp>
        <p:nvSpPr>
          <p:cNvPr id="44037" name="TextBox 4">
            <a:extLst>
              <a:ext uri="{FF2B5EF4-FFF2-40B4-BE49-F238E27FC236}">
                <a16:creationId xmlns:a16="http://schemas.microsoft.com/office/drawing/2014/main" id="{4795DB90-909F-4B54-B59A-1052AC69F6CB}"/>
              </a:ext>
            </a:extLst>
          </p:cNvPr>
          <p:cNvSpPr txBox="1">
            <a:spLocks noChangeArrowheads="1"/>
          </p:cNvSpPr>
          <p:nvPr/>
        </p:nvSpPr>
        <p:spPr bwMode="auto">
          <a:xfrm>
            <a:off x="1191491" y="2236790"/>
            <a:ext cx="1016230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t>If Carbon (C) is combined with Oxygen (O) and heat is added, combustion will occur.</a:t>
            </a:r>
          </a:p>
          <a:p>
            <a:pPr eaLnBrk="1" hangingPunct="1">
              <a:spcBef>
                <a:spcPct val="0"/>
              </a:spcBef>
              <a:buFontTx/>
              <a:buNone/>
            </a:pPr>
            <a:r>
              <a:rPr lang="en-US" altLang="en-US" sz="2400" dirty="0"/>
              <a:t>                           </a:t>
            </a:r>
          </a:p>
          <a:p>
            <a:pPr eaLnBrk="1" hangingPunct="1">
              <a:spcBef>
                <a:spcPct val="0"/>
              </a:spcBef>
              <a:buFontTx/>
              <a:buNone/>
            </a:pPr>
            <a:r>
              <a:rPr lang="en-US" altLang="en-US" sz="2400" dirty="0"/>
              <a:t>	 The equation:        </a:t>
            </a:r>
            <a:r>
              <a:rPr lang="en-US" altLang="en-US" sz="2400" dirty="0">
                <a:solidFill>
                  <a:srgbClr val="FF0000"/>
                </a:solidFill>
              </a:rPr>
              <a:t>C  +  O</a:t>
            </a:r>
            <a:r>
              <a:rPr lang="en-US" altLang="en-US" sz="2400" baseline="-25000" dirty="0">
                <a:solidFill>
                  <a:srgbClr val="FF0000"/>
                </a:solidFill>
              </a:rPr>
              <a:t>2</a:t>
            </a:r>
            <a:r>
              <a:rPr lang="en-US" altLang="en-US" sz="2400" dirty="0">
                <a:solidFill>
                  <a:srgbClr val="FF0000"/>
                </a:solidFill>
              </a:rPr>
              <a:t>   </a:t>
            </a:r>
            <a:r>
              <a:rPr lang="en-US" altLang="en-US" sz="2400" dirty="0">
                <a:solidFill>
                  <a:srgbClr val="FF0000"/>
                </a:solidFill>
                <a:sym typeface="Wingdings" panose="05000000000000000000" pitchFamily="2" charset="2"/>
              </a:rPr>
              <a:t>  CO</a:t>
            </a:r>
            <a:r>
              <a:rPr lang="en-US" altLang="en-US" sz="2400" baseline="-25000" dirty="0">
                <a:solidFill>
                  <a:srgbClr val="FF0000"/>
                </a:solidFill>
                <a:sym typeface="Wingdings" panose="05000000000000000000" pitchFamily="2" charset="2"/>
              </a:rPr>
              <a:t>2</a:t>
            </a:r>
          </a:p>
          <a:p>
            <a:pPr eaLnBrk="1" hangingPunct="1">
              <a:spcBef>
                <a:spcPct val="0"/>
              </a:spcBef>
              <a:buFontTx/>
              <a:buNone/>
            </a:pPr>
            <a:endParaRPr lang="en-US" altLang="en-US" sz="2400" dirty="0">
              <a:sym typeface="Wingdings" panose="05000000000000000000" pitchFamily="2" charset="2"/>
            </a:endParaRPr>
          </a:p>
          <a:p>
            <a:pPr eaLnBrk="1" hangingPunct="1">
              <a:spcBef>
                <a:spcPct val="0"/>
              </a:spcBef>
              <a:buFontTx/>
              <a:buNone/>
            </a:pPr>
            <a:r>
              <a:rPr lang="en-US" altLang="en-US" sz="2400" dirty="0">
                <a:sym typeface="Wingdings" panose="05000000000000000000" pitchFamily="2" charset="2"/>
              </a:rPr>
              <a:t>The “+” means “reacts with”  and the  “” means “produces”</a:t>
            </a:r>
          </a:p>
          <a:p>
            <a:pPr eaLnBrk="1" hangingPunct="1">
              <a:spcBef>
                <a:spcPct val="0"/>
              </a:spcBef>
              <a:buFontTx/>
              <a:buNone/>
            </a:pPr>
            <a:endParaRPr lang="en-US" altLang="en-US" sz="2400" dirty="0">
              <a:sym typeface="Wingdings" panose="05000000000000000000" pitchFamily="2" charset="2"/>
            </a:endParaRPr>
          </a:p>
          <a:p>
            <a:pPr eaLnBrk="1" hangingPunct="1">
              <a:spcBef>
                <a:spcPct val="0"/>
              </a:spcBef>
              <a:buFontTx/>
              <a:buNone/>
            </a:pPr>
            <a:r>
              <a:rPr lang="en-US" altLang="en-US" sz="2400" dirty="0">
                <a:sym typeface="Wingdings" panose="05000000000000000000" pitchFamily="2" charset="2"/>
              </a:rPr>
              <a:t>The equation above says that </a:t>
            </a:r>
            <a:r>
              <a:rPr lang="en-US" altLang="en-US" sz="2400" b="1" dirty="0">
                <a:sym typeface="Wingdings" panose="05000000000000000000" pitchFamily="2" charset="2"/>
              </a:rPr>
              <a:t>Carbon</a:t>
            </a:r>
            <a:r>
              <a:rPr lang="en-US" altLang="en-US" sz="2400" dirty="0">
                <a:sym typeface="Wingdings" panose="05000000000000000000" pitchFamily="2" charset="2"/>
              </a:rPr>
              <a:t> (i.e. coal) “reacts” with Oxygen during combustion to “produce” </a:t>
            </a:r>
            <a:r>
              <a:rPr lang="en-US" altLang="en-US" sz="2400" b="1" dirty="0">
                <a:sym typeface="Wingdings" panose="05000000000000000000" pitchFamily="2" charset="2"/>
              </a:rPr>
              <a:t>Carbon Dioxide </a:t>
            </a:r>
            <a:endParaRPr lang="en-US" altLang="en-US" sz="2400" b="1" dirty="0"/>
          </a:p>
        </p:txBody>
      </p:sp>
    </p:spTree>
    <p:extLst>
      <p:ext uri="{BB962C8B-B14F-4D97-AF65-F5344CB8AC3E}">
        <p14:creationId xmlns:p14="http://schemas.microsoft.com/office/powerpoint/2010/main" val="160166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fade">
                                      <p:cBhvr>
                                        <p:cTn id="7"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3">
            <a:extLst>
              <a:ext uri="{FF2B5EF4-FFF2-40B4-BE49-F238E27FC236}">
                <a16:creationId xmlns:a16="http://schemas.microsoft.com/office/drawing/2014/main" id="{40472408-9D76-43AD-A6D8-F78D4D289D28}"/>
              </a:ext>
            </a:extLst>
          </p:cNvPr>
          <p:cNvSpPr txBox="1">
            <a:spLocks noChangeArrowheads="1"/>
          </p:cNvSpPr>
          <p:nvPr/>
        </p:nvSpPr>
        <p:spPr bwMode="auto">
          <a:xfrm>
            <a:off x="581891" y="990601"/>
            <a:ext cx="11118273"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dirty="0"/>
              <a:t>Combustion of Methane  CH</a:t>
            </a:r>
            <a:r>
              <a:rPr lang="en-US" altLang="en-US" sz="2000" b="1" baseline="-25000" dirty="0"/>
              <a:t>4</a:t>
            </a:r>
            <a:r>
              <a:rPr lang="en-US" altLang="en-US" sz="2000" b="1" dirty="0"/>
              <a:t>:</a:t>
            </a:r>
          </a:p>
          <a:p>
            <a:pPr eaLnBrk="1" hangingPunct="1">
              <a:spcBef>
                <a:spcPct val="0"/>
              </a:spcBef>
              <a:buFontTx/>
              <a:buNone/>
            </a:pPr>
            <a:endParaRPr lang="en-US" altLang="en-US" sz="2000" dirty="0"/>
          </a:p>
          <a:p>
            <a:pPr eaLnBrk="1" hangingPunct="1">
              <a:spcBef>
                <a:spcPct val="0"/>
              </a:spcBef>
              <a:buFontTx/>
              <a:buNone/>
            </a:pPr>
            <a:r>
              <a:rPr lang="en-US" altLang="en-US" sz="2000" dirty="0"/>
              <a:t>	Since CH</a:t>
            </a:r>
            <a:r>
              <a:rPr lang="en-US" altLang="en-US" sz="2000" baseline="-25000" dirty="0"/>
              <a:t>4</a:t>
            </a:r>
            <a:r>
              <a:rPr lang="en-US" altLang="en-US" sz="2000" dirty="0"/>
              <a:t> is composed of purely Carbon and Hydrogen, it is known as a Hydrocarbon.</a:t>
            </a:r>
          </a:p>
          <a:p>
            <a:pPr eaLnBrk="1" hangingPunct="1">
              <a:spcBef>
                <a:spcPct val="0"/>
              </a:spcBef>
              <a:buFontTx/>
              <a:buNone/>
            </a:pPr>
            <a:endParaRPr lang="en-US" altLang="en-US" sz="2000" dirty="0"/>
          </a:p>
          <a:p>
            <a:pPr eaLnBrk="1" hangingPunct="1">
              <a:spcBef>
                <a:spcPct val="0"/>
              </a:spcBef>
              <a:buFontTx/>
              <a:buNone/>
            </a:pPr>
            <a:r>
              <a:rPr lang="en-US" altLang="en-US" sz="2000" dirty="0"/>
              <a:t>	By definition, the products of the chemical reaction are going to be </a:t>
            </a:r>
            <a:r>
              <a:rPr lang="en-US" altLang="en-US" sz="2000" b="1" dirty="0"/>
              <a:t>CO</a:t>
            </a:r>
            <a:r>
              <a:rPr lang="en-US" altLang="en-US" sz="2000" b="1" baseline="-25000" dirty="0"/>
              <a:t>2</a:t>
            </a:r>
            <a:r>
              <a:rPr lang="en-US" altLang="en-US" sz="2000" dirty="0"/>
              <a:t> and </a:t>
            </a:r>
            <a:r>
              <a:rPr lang="en-US" altLang="en-US" sz="2000" b="1" dirty="0"/>
              <a:t>H</a:t>
            </a:r>
            <a:r>
              <a:rPr lang="en-US" altLang="en-US" sz="2000" b="1" baseline="-25000" dirty="0"/>
              <a:t>2</a:t>
            </a:r>
            <a:r>
              <a:rPr lang="en-US" altLang="en-US" sz="2000" b="1" dirty="0"/>
              <a:t>O</a:t>
            </a:r>
          </a:p>
          <a:p>
            <a:pPr eaLnBrk="1" hangingPunct="1">
              <a:spcBef>
                <a:spcPct val="0"/>
              </a:spcBef>
              <a:buFontTx/>
              <a:buNone/>
            </a:pPr>
            <a:endParaRPr lang="en-US" altLang="en-US" sz="2000" dirty="0"/>
          </a:p>
          <a:p>
            <a:pPr eaLnBrk="1" hangingPunct="1">
              <a:spcBef>
                <a:spcPct val="0"/>
              </a:spcBef>
              <a:buFontTx/>
              <a:buNone/>
            </a:pPr>
            <a:r>
              <a:rPr lang="en-US" altLang="en-US" sz="2000" dirty="0"/>
              <a:t>	       CH</a:t>
            </a:r>
            <a:r>
              <a:rPr lang="en-US" altLang="en-US" sz="2000" baseline="-25000" dirty="0"/>
              <a:t>4</a:t>
            </a:r>
            <a:r>
              <a:rPr lang="en-US" altLang="en-US" sz="2000" dirty="0"/>
              <a:t>     </a:t>
            </a:r>
            <a:r>
              <a:rPr lang="en-US" altLang="en-US" sz="2000" dirty="0">
                <a:sym typeface="Wingdings" panose="05000000000000000000" pitchFamily="2" charset="2"/>
              </a:rPr>
              <a:t>    CO</a:t>
            </a:r>
            <a:r>
              <a:rPr lang="en-US" altLang="en-US" sz="2000" baseline="-25000" dirty="0">
                <a:sym typeface="Wingdings" panose="05000000000000000000" pitchFamily="2" charset="2"/>
              </a:rPr>
              <a:t>2</a:t>
            </a:r>
            <a:r>
              <a:rPr lang="en-US" altLang="en-US" sz="2000" dirty="0">
                <a:sym typeface="Wingdings" panose="05000000000000000000" pitchFamily="2" charset="2"/>
              </a:rPr>
              <a:t>  +  H</a:t>
            </a:r>
            <a:r>
              <a:rPr lang="en-US" altLang="en-US" sz="2000" baseline="-25000" dirty="0">
                <a:sym typeface="Wingdings" panose="05000000000000000000" pitchFamily="2" charset="2"/>
              </a:rPr>
              <a:t>2</a:t>
            </a:r>
            <a:r>
              <a:rPr lang="en-US" altLang="en-US" sz="2000" dirty="0">
                <a:sym typeface="Wingdings" panose="05000000000000000000" pitchFamily="2" charset="2"/>
              </a:rPr>
              <a:t>O</a:t>
            </a:r>
          </a:p>
          <a:p>
            <a:pPr eaLnBrk="1" hangingPunct="1">
              <a:spcBef>
                <a:spcPct val="0"/>
              </a:spcBef>
              <a:buFontTx/>
              <a:buNone/>
            </a:pPr>
            <a:endParaRPr lang="en-US" altLang="en-US" sz="2000" dirty="0">
              <a:sym typeface="Wingdings" panose="05000000000000000000" pitchFamily="2" charset="2"/>
            </a:endParaRPr>
          </a:p>
          <a:p>
            <a:pPr eaLnBrk="1" hangingPunct="1">
              <a:spcBef>
                <a:spcPct val="0"/>
              </a:spcBef>
              <a:buFontTx/>
              <a:buNone/>
            </a:pPr>
            <a:r>
              <a:rPr lang="en-US" altLang="en-US" sz="2000" dirty="0">
                <a:sym typeface="Wingdings" panose="05000000000000000000" pitchFamily="2" charset="2"/>
              </a:rPr>
              <a:t>	</a:t>
            </a:r>
            <a:r>
              <a:rPr lang="en-US" altLang="en-US" sz="2000" dirty="0">
                <a:solidFill>
                  <a:srgbClr val="FF0000"/>
                </a:solidFill>
                <a:sym typeface="Wingdings" panose="05000000000000000000" pitchFamily="2" charset="2"/>
              </a:rPr>
              <a:t>Oxygen</a:t>
            </a:r>
            <a:r>
              <a:rPr lang="en-US" altLang="en-US" sz="2000" dirty="0">
                <a:sym typeface="Wingdings" panose="05000000000000000000" pitchFamily="2" charset="2"/>
              </a:rPr>
              <a:t> is needed on the left-hand side</a:t>
            </a:r>
          </a:p>
          <a:p>
            <a:pPr eaLnBrk="1" hangingPunct="1">
              <a:spcBef>
                <a:spcPct val="0"/>
              </a:spcBef>
              <a:buFontTx/>
              <a:buNone/>
            </a:pPr>
            <a:endParaRPr lang="en-US" altLang="en-US" sz="2000" dirty="0">
              <a:sym typeface="Wingdings" panose="05000000000000000000" pitchFamily="2" charset="2"/>
            </a:endParaRPr>
          </a:p>
          <a:p>
            <a:pPr eaLnBrk="1" hangingPunct="1">
              <a:spcBef>
                <a:spcPct val="0"/>
              </a:spcBef>
              <a:buFontTx/>
              <a:buNone/>
            </a:pPr>
            <a:r>
              <a:rPr lang="en-US" altLang="en-US" sz="2000" dirty="0">
                <a:sym typeface="Wingdings" panose="05000000000000000000" pitchFamily="2" charset="2"/>
              </a:rPr>
              <a:t>	      CH</a:t>
            </a:r>
            <a:r>
              <a:rPr lang="en-US" altLang="en-US" sz="2000" baseline="-25000" dirty="0">
                <a:sym typeface="Wingdings" panose="05000000000000000000" pitchFamily="2" charset="2"/>
              </a:rPr>
              <a:t>4</a:t>
            </a:r>
            <a:r>
              <a:rPr lang="en-US" altLang="en-US" sz="2000" dirty="0">
                <a:sym typeface="Wingdings" panose="05000000000000000000" pitchFamily="2" charset="2"/>
              </a:rPr>
              <a:t>   +   </a:t>
            </a:r>
            <a:r>
              <a:rPr lang="en-US" altLang="en-US" sz="2000" dirty="0">
                <a:solidFill>
                  <a:srgbClr val="FF0000"/>
                </a:solidFill>
                <a:sym typeface="Wingdings" panose="05000000000000000000" pitchFamily="2" charset="2"/>
              </a:rPr>
              <a:t>O</a:t>
            </a:r>
            <a:r>
              <a:rPr lang="en-US" altLang="en-US" sz="2000" baseline="-25000" dirty="0">
                <a:solidFill>
                  <a:srgbClr val="FF0000"/>
                </a:solidFill>
                <a:sym typeface="Wingdings" panose="05000000000000000000" pitchFamily="2" charset="2"/>
              </a:rPr>
              <a:t>2</a:t>
            </a:r>
            <a:r>
              <a:rPr lang="en-US" altLang="en-US" sz="2000" dirty="0">
                <a:sym typeface="Wingdings" panose="05000000000000000000" pitchFamily="2" charset="2"/>
              </a:rPr>
              <a:t>      CO</a:t>
            </a:r>
            <a:r>
              <a:rPr lang="en-US" altLang="en-US" sz="2000" baseline="-25000" dirty="0">
                <a:sym typeface="Wingdings" panose="05000000000000000000" pitchFamily="2" charset="2"/>
              </a:rPr>
              <a:t>2</a:t>
            </a:r>
            <a:r>
              <a:rPr lang="en-US" altLang="en-US" sz="2000" dirty="0">
                <a:sym typeface="Wingdings" panose="05000000000000000000" pitchFamily="2" charset="2"/>
              </a:rPr>
              <a:t>  +   H</a:t>
            </a:r>
            <a:r>
              <a:rPr lang="en-US" altLang="en-US" sz="2000" baseline="-25000" dirty="0">
                <a:sym typeface="Wingdings" panose="05000000000000000000" pitchFamily="2" charset="2"/>
              </a:rPr>
              <a:t>2</a:t>
            </a:r>
            <a:r>
              <a:rPr lang="en-US" altLang="en-US" sz="2000" dirty="0">
                <a:sym typeface="Wingdings" panose="05000000000000000000" pitchFamily="2" charset="2"/>
              </a:rPr>
              <a:t>O          (recall than the oxygen is the oxygen molecule, O</a:t>
            </a:r>
            <a:r>
              <a:rPr lang="en-US" altLang="en-US" sz="2000" baseline="-25000" dirty="0">
                <a:sym typeface="Wingdings" panose="05000000000000000000" pitchFamily="2" charset="2"/>
              </a:rPr>
              <a:t>2</a:t>
            </a:r>
            <a:r>
              <a:rPr lang="en-US" altLang="en-US" sz="2000" dirty="0">
                <a:sym typeface="Wingdings" panose="05000000000000000000" pitchFamily="2" charset="2"/>
              </a:rPr>
              <a:t>)</a:t>
            </a:r>
          </a:p>
          <a:p>
            <a:pPr eaLnBrk="1" hangingPunct="1">
              <a:spcBef>
                <a:spcPct val="0"/>
              </a:spcBef>
              <a:buFontTx/>
              <a:buNone/>
            </a:pPr>
            <a:endParaRPr lang="en-US" altLang="en-US" sz="2000" dirty="0"/>
          </a:p>
          <a:p>
            <a:pPr eaLnBrk="1" hangingPunct="1">
              <a:spcBef>
                <a:spcPct val="0"/>
              </a:spcBef>
              <a:buFontTx/>
              <a:buNone/>
            </a:pPr>
            <a:r>
              <a:rPr lang="en-US" altLang="en-US" sz="2000" dirty="0"/>
              <a:t>	The equation can be balanced to determine how much CO</a:t>
            </a:r>
            <a:r>
              <a:rPr lang="en-US" altLang="en-US" sz="2000" baseline="-25000" dirty="0"/>
              <a:t>2</a:t>
            </a:r>
            <a:r>
              <a:rPr lang="en-US" altLang="en-US" sz="2000" dirty="0"/>
              <a:t> and H</a:t>
            </a:r>
            <a:r>
              <a:rPr lang="en-US" altLang="en-US" sz="2000" baseline="-25000" dirty="0"/>
              <a:t>2</a:t>
            </a:r>
            <a:r>
              <a:rPr lang="en-US" altLang="en-US" sz="2000" dirty="0"/>
              <a:t>O is produced  </a:t>
            </a:r>
          </a:p>
          <a:p>
            <a:pPr eaLnBrk="1" hangingPunct="1">
              <a:spcBef>
                <a:spcPct val="0"/>
              </a:spcBef>
              <a:buFontTx/>
              <a:buNone/>
            </a:pPr>
            <a:endParaRPr lang="en-US" altLang="en-US" sz="2000" dirty="0"/>
          </a:p>
          <a:p>
            <a:pPr eaLnBrk="1" hangingPunct="1">
              <a:spcBef>
                <a:spcPct val="0"/>
              </a:spcBef>
              <a:buFontTx/>
              <a:buNone/>
            </a:pPr>
            <a:r>
              <a:rPr lang="en-US" altLang="en-US" sz="2000" dirty="0"/>
              <a:t>	      CH</a:t>
            </a:r>
            <a:r>
              <a:rPr lang="en-US" altLang="en-US" sz="2000" baseline="-25000" dirty="0"/>
              <a:t>4</a:t>
            </a:r>
            <a:r>
              <a:rPr lang="en-US" altLang="en-US" sz="2000" dirty="0"/>
              <a:t>   +  </a:t>
            </a:r>
            <a:r>
              <a:rPr lang="en-US" altLang="en-US" sz="2000" dirty="0">
                <a:solidFill>
                  <a:srgbClr val="0070C0"/>
                </a:solidFill>
              </a:rPr>
              <a:t>2O</a:t>
            </a:r>
            <a:r>
              <a:rPr lang="en-US" altLang="en-US" sz="2000" baseline="-25000" dirty="0">
                <a:solidFill>
                  <a:srgbClr val="0070C0"/>
                </a:solidFill>
              </a:rPr>
              <a:t>2</a:t>
            </a:r>
            <a:r>
              <a:rPr lang="en-US" altLang="en-US" sz="2000" dirty="0"/>
              <a:t>    </a:t>
            </a:r>
            <a:r>
              <a:rPr lang="en-US" altLang="en-US" sz="2000" dirty="0">
                <a:sym typeface="Wingdings" panose="05000000000000000000" pitchFamily="2" charset="2"/>
              </a:rPr>
              <a:t>   CO</a:t>
            </a:r>
            <a:r>
              <a:rPr lang="en-US" altLang="en-US" sz="2000" baseline="-25000" dirty="0">
                <a:sym typeface="Wingdings" panose="05000000000000000000" pitchFamily="2" charset="2"/>
              </a:rPr>
              <a:t>2</a:t>
            </a:r>
            <a:r>
              <a:rPr lang="en-US" altLang="en-US" sz="2000" dirty="0">
                <a:sym typeface="Wingdings" panose="05000000000000000000" pitchFamily="2" charset="2"/>
              </a:rPr>
              <a:t>  +  </a:t>
            </a:r>
            <a:r>
              <a:rPr lang="en-US" altLang="en-US" sz="2000" dirty="0">
                <a:solidFill>
                  <a:srgbClr val="0070C0"/>
                </a:solidFill>
                <a:sym typeface="Wingdings" panose="05000000000000000000" pitchFamily="2" charset="2"/>
              </a:rPr>
              <a:t>2H</a:t>
            </a:r>
            <a:r>
              <a:rPr lang="en-US" altLang="en-US" sz="2000" baseline="-25000" dirty="0">
                <a:solidFill>
                  <a:srgbClr val="0070C0"/>
                </a:solidFill>
                <a:sym typeface="Wingdings" panose="05000000000000000000" pitchFamily="2" charset="2"/>
              </a:rPr>
              <a:t>2</a:t>
            </a:r>
            <a:r>
              <a:rPr lang="en-US" altLang="en-US" sz="2000" dirty="0">
                <a:solidFill>
                  <a:srgbClr val="0070C0"/>
                </a:solidFill>
                <a:sym typeface="Wingdings" panose="05000000000000000000" pitchFamily="2" charset="2"/>
              </a:rPr>
              <a:t>O</a:t>
            </a:r>
            <a:r>
              <a:rPr lang="en-US" altLang="en-US" sz="2000" dirty="0">
                <a:sym typeface="Wingdings" panose="05000000000000000000" pitchFamily="2" charset="2"/>
              </a:rPr>
              <a:t>      (the number of C’s, O’s, and H’s are the same on both sides)</a:t>
            </a:r>
            <a:endParaRPr lang="en-US" altLang="en-US" sz="2000" dirty="0"/>
          </a:p>
        </p:txBody>
      </p:sp>
      <p:sp>
        <p:nvSpPr>
          <p:cNvPr id="54276" name="Slide Number Placeholder 1">
            <a:extLst>
              <a:ext uri="{FF2B5EF4-FFF2-40B4-BE49-F238E27FC236}">
                <a16:creationId xmlns:a16="http://schemas.microsoft.com/office/drawing/2014/main" id="{FA0221C2-574A-4145-9738-7E9F961726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2B9C27-B990-4E86-B5C1-6F8835B98226}"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5" name="Title 1">
            <a:extLst>
              <a:ext uri="{FF2B5EF4-FFF2-40B4-BE49-F238E27FC236}">
                <a16:creationId xmlns:a16="http://schemas.microsoft.com/office/drawing/2014/main" id="{0A88BD23-CA04-44CF-942D-F5B9FC63785F}"/>
              </a:ext>
            </a:extLst>
          </p:cNvPr>
          <p:cNvSpPr txBox="1">
            <a:spLocks/>
          </p:cNvSpPr>
          <p:nvPr/>
        </p:nvSpPr>
        <p:spPr>
          <a:xfrm>
            <a:off x="1981200" y="232069"/>
            <a:ext cx="8229600" cy="639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dirty="0">
                <a:solidFill>
                  <a:srgbClr val="FF0000"/>
                </a:solidFill>
              </a:rPr>
              <a:t>The Chemistry of Combustion</a:t>
            </a:r>
          </a:p>
        </p:txBody>
      </p:sp>
    </p:spTree>
    <p:extLst>
      <p:ext uri="{BB962C8B-B14F-4D97-AF65-F5344CB8AC3E}">
        <p14:creationId xmlns:p14="http://schemas.microsoft.com/office/powerpoint/2010/main" val="397607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7FEC8F-5EF7-4C6E-9C62-10BAC79B8B15}"/>
              </a:ext>
            </a:extLst>
          </p:cNvPr>
          <p:cNvSpPr>
            <a:spLocks noGrp="1"/>
          </p:cNvSpPr>
          <p:nvPr>
            <p:ph type="sldNum" sz="quarter" idx="12"/>
          </p:nvPr>
        </p:nvSpPr>
        <p:spPr/>
        <p:txBody>
          <a:bodyPr/>
          <a:lstStyle/>
          <a:p>
            <a:fld id="{C8397F85-C703-4A7F-B5B8-C116B06D1E64}" type="slidenum">
              <a:rPr lang="en-US" smtClean="0"/>
              <a:t>15</a:t>
            </a:fld>
            <a:endParaRPr lang="en-US"/>
          </a:p>
        </p:txBody>
      </p:sp>
      <p:sp>
        <p:nvSpPr>
          <p:cNvPr id="3" name="Title 1">
            <a:extLst>
              <a:ext uri="{FF2B5EF4-FFF2-40B4-BE49-F238E27FC236}">
                <a16:creationId xmlns:a16="http://schemas.microsoft.com/office/drawing/2014/main" id="{23826D57-7989-4131-8C0D-7605C544A5B7}"/>
              </a:ext>
            </a:extLst>
          </p:cNvPr>
          <p:cNvSpPr txBox="1">
            <a:spLocks/>
          </p:cNvSpPr>
          <p:nvPr/>
        </p:nvSpPr>
        <p:spPr>
          <a:xfrm>
            <a:off x="1981200" y="318073"/>
            <a:ext cx="8229600" cy="639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dirty="0">
                <a:solidFill>
                  <a:srgbClr val="FF0000"/>
                </a:solidFill>
              </a:rPr>
              <a:t>Burning of Elements</a:t>
            </a:r>
          </a:p>
        </p:txBody>
      </p:sp>
      <p:sp>
        <p:nvSpPr>
          <p:cNvPr id="4" name="TextBox 3">
            <a:extLst>
              <a:ext uri="{FF2B5EF4-FFF2-40B4-BE49-F238E27FC236}">
                <a16:creationId xmlns:a16="http://schemas.microsoft.com/office/drawing/2014/main" id="{7BCDCDA5-B40B-4E6D-854E-26DA19794E77}"/>
              </a:ext>
            </a:extLst>
          </p:cNvPr>
          <p:cNvSpPr txBox="1"/>
          <p:nvPr/>
        </p:nvSpPr>
        <p:spPr>
          <a:xfrm>
            <a:off x="3806126" y="1490008"/>
            <a:ext cx="4804474" cy="1938992"/>
          </a:xfrm>
          <a:prstGeom prst="rect">
            <a:avLst/>
          </a:prstGeom>
          <a:noFill/>
        </p:spPr>
        <p:txBody>
          <a:bodyPr wrap="square" rtlCol="0">
            <a:spAutoFit/>
          </a:bodyPr>
          <a:lstStyle/>
          <a:p>
            <a:r>
              <a:rPr lang="en-US" sz="2400" dirty="0"/>
              <a:t>Carbon:   Yields Carbon Dioxide</a:t>
            </a:r>
          </a:p>
          <a:p>
            <a:endParaRPr lang="en-US" sz="2400" dirty="0"/>
          </a:p>
          <a:p>
            <a:r>
              <a:rPr lang="en-US" sz="2400" dirty="0"/>
              <a:t>  Sulfur:   Yields Sulfur Dioxide</a:t>
            </a:r>
          </a:p>
          <a:p>
            <a:endParaRPr lang="en-US" sz="2400" dirty="0"/>
          </a:p>
          <a:p>
            <a:r>
              <a:rPr lang="en-US" sz="2400" dirty="0"/>
              <a:t>     Iron:   Yields Iron Dioxide</a:t>
            </a:r>
          </a:p>
        </p:txBody>
      </p:sp>
      <p:sp>
        <p:nvSpPr>
          <p:cNvPr id="5" name="TextBox 4">
            <a:extLst>
              <a:ext uri="{FF2B5EF4-FFF2-40B4-BE49-F238E27FC236}">
                <a16:creationId xmlns:a16="http://schemas.microsoft.com/office/drawing/2014/main" id="{E61D75C8-90DB-49DD-BF26-27D832F7F417}"/>
              </a:ext>
            </a:extLst>
          </p:cNvPr>
          <p:cNvSpPr txBox="1"/>
          <p:nvPr/>
        </p:nvSpPr>
        <p:spPr>
          <a:xfrm>
            <a:off x="1341954" y="4218707"/>
            <a:ext cx="9732818" cy="830997"/>
          </a:xfrm>
          <a:prstGeom prst="rect">
            <a:avLst/>
          </a:prstGeom>
          <a:noFill/>
        </p:spPr>
        <p:txBody>
          <a:bodyPr wrap="square" rtlCol="0">
            <a:spAutoFit/>
          </a:bodyPr>
          <a:lstStyle/>
          <a:p>
            <a:r>
              <a:rPr lang="en-US" sz="2400" dirty="0"/>
              <a:t>Notice that since the reaction in question is combustion, the product is a “dioxide” which is two Oxygen atoms attached to the elemental atoms.</a:t>
            </a:r>
          </a:p>
        </p:txBody>
      </p:sp>
    </p:spTree>
    <p:extLst>
      <p:ext uri="{BB962C8B-B14F-4D97-AF65-F5344CB8AC3E}">
        <p14:creationId xmlns:p14="http://schemas.microsoft.com/office/powerpoint/2010/main" val="104564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6EDBC3-49C0-49CF-BA4F-A5C0D96B7F0D}"/>
              </a:ext>
            </a:extLst>
          </p:cNvPr>
          <p:cNvSpPr>
            <a:spLocks noGrp="1"/>
          </p:cNvSpPr>
          <p:nvPr>
            <p:ph type="sldNum" sz="quarter" idx="12"/>
          </p:nvPr>
        </p:nvSpPr>
        <p:spPr/>
        <p:txBody>
          <a:bodyPr/>
          <a:lstStyle/>
          <a:p>
            <a:fld id="{C8397F85-C703-4A7F-B5B8-C116B06D1E64}" type="slidenum">
              <a:rPr lang="en-US" smtClean="0"/>
              <a:t>16</a:t>
            </a:fld>
            <a:endParaRPr lang="en-US"/>
          </a:p>
        </p:txBody>
      </p:sp>
      <p:sp>
        <p:nvSpPr>
          <p:cNvPr id="3" name="TextBox 2">
            <a:extLst>
              <a:ext uri="{FF2B5EF4-FFF2-40B4-BE49-F238E27FC236}">
                <a16:creationId xmlns:a16="http://schemas.microsoft.com/office/drawing/2014/main" id="{2175DF91-B71F-45A2-8C6F-F652F129064B}"/>
              </a:ext>
            </a:extLst>
          </p:cNvPr>
          <p:cNvSpPr txBox="1"/>
          <p:nvPr/>
        </p:nvSpPr>
        <p:spPr>
          <a:xfrm>
            <a:off x="2061276" y="2417736"/>
            <a:ext cx="4680488" cy="1107996"/>
          </a:xfrm>
          <a:prstGeom prst="rect">
            <a:avLst/>
          </a:prstGeom>
          <a:noFill/>
        </p:spPr>
        <p:txBody>
          <a:bodyPr wrap="square" rtlCol="0">
            <a:spAutoFit/>
          </a:bodyPr>
          <a:lstStyle/>
          <a:p>
            <a:r>
              <a:rPr lang="en-US" sz="6600" dirty="0"/>
              <a:t>Questions?</a:t>
            </a:r>
          </a:p>
        </p:txBody>
      </p:sp>
      <p:pic>
        <p:nvPicPr>
          <p:cNvPr id="4" name="Picture 3">
            <a:extLst>
              <a:ext uri="{FF2B5EF4-FFF2-40B4-BE49-F238E27FC236}">
                <a16:creationId xmlns:a16="http://schemas.microsoft.com/office/drawing/2014/main" id="{FD5900CF-4654-4E2C-93B8-36ED957275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7108393" y="2001586"/>
            <a:ext cx="3429000" cy="2571750"/>
          </a:xfrm>
          <a:prstGeom prst="rect">
            <a:avLst/>
          </a:prstGeom>
        </p:spPr>
      </p:pic>
    </p:spTree>
    <p:extLst>
      <p:ext uri="{BB962C8B-B14F-4D97-AF65-F5344CB8AC3E}">
        <p14:creationId xmlns:p14="http://schemas.microsoft.com/office/powerpoint/2010/main" val="271961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704AE7-BBF3-4F83-A3DF-D142DCF2D731}"/>
              </a:ext>
            </a:extLst>
          </p:cNvPr>
          <p:cNvSpPr>
            <a:spLocks noGrp="1"/>
          </p:cNvSpPr>
          <p:nvPr>
            <p:ph type="sldNum" sz="quarter" idx="12"/>
          </p:nvPr>
        </p:nvSpPr>
        <p:spPr/>
        <p:txBody>
          <a:bodyPr/>
          <a:lstStyle/>
          <a:p>
            <a:fld id="{C8397F85-C703-4A7F-B5B8-C116B06D1E64}" type="slidenum">
              <a:rPr lang="en-US" smtClean="0"/>
              <a:t>2</a:t>
            </a:fld>
            <a:endParaRPr lang="en-US"/>
          </a:p>
        </p:txBody>
      </p:sp>
      <p:sp>
        <p:nvSpPr>
          <p:cNvPr id="3" name="TextBox 2">
            <a:extLst>
              <a:ext uri="{FF2B5EF4-FFF2-40B4-BE49-F238E27FC236}">
                <a16:creationId xmlns:a16="http://schemas.microsoft.com/office/drawing/2014/main" id="{787EF06D-9E23-44D5-9A07-8C8709728018}"/>
              </a:ext>
            </a:extLst>
          </p:cNvPr>
          <p:cNvSpPr txBox="1"/>
          <p:nvPr/>
        </p:nvSpPr>
        <p:spPr>
          <a:xfrm>
            <a:off x="1237281" y="1182231"/>
            <a:ext cx="9717437" cy="4708981"/>
          </a:xfrm>
          <a:prstGeom prst="rect">
            <a:avLst/>
          </a:prstGeom>
          <a:noFill/>
        </p:spPr>
        <p:txBody>
          <a:bodyPr wrap="square" rtlCol="0">
            <a:spAutoFit/>
          </a:bodyPr>
          <a:lstStyle/>
          <a:p>
            <a:r>
              <a:rPr lang="en-US" sz="2000" b="1" dirty="0"/>
              <a:t>Exothermic</a:t>
            </a:r>
            <a:r>
              <a:rPr lang="en-US" sz="2000" dirty="0"/>
              <a:t>:  A process that releases energy – usually as heat, but also as light</a:t>
            </a:r>
          </a:p>
          <a:p>
            <a:endParaRPr lang="en-US" sz="2000" dirty="0"/>
          </a:p>
          <a:p>
            <a:r>
              <a:rPr lang="en-US" sz="2000" b="1" dirty="0"/>
              <a:t>Endothermic</a:t>
            </a:r>
            <a:r>
              <a:rPr lang="en-US" sz="2000" dirty="0"/>
              <a:t>:  A process that absorbs heat</a:t>
            </a:r>
          </a:p>
          <a:p>
            <a:endParaRPr lang="en-US" sz="2000" dirty="0"/>
          </a:p>
          <a:p>
            <a:r>
              <a:rPr lang="en-US" sz="2000" b="1" dirty="0"/>
              <a:t>Pyrolysis</a:t>
            </a:r>
            <a:r>
              <a:rPr lang="en-US" sz="2000" dirty="0"/>
              <a:t>:  The thermal decomposition of a material at elevated temperatures</a:t>
            </a:r>
          </a:p>
          <a:p>
            <a:endParaRPr lang="en-US" sz="2000" dirty="0"/>
          </a:p>
          <a:p>
            <a:r>
              <a:rPr lang="en-US" sz="2000" b="1" dirty="0"/>
              <a:t>Incomplete Combustion</a:t>
            </a:r>
            <a:r>
              <a:rPr lang="en-US" sz="2000" dirty="0"/>
              <a:t>:  When there is not enough oxygen to allow all of the fuel to react</a:t>
            </a:r>
          </a:p>
          <a:p>
            <a:endParaRPr lang="en-US" sz="2000" dirty="0"/>
          </a:p>
          <a:p>
            <a:r>
              <a:rPr lang="en-US" sz="2000" b="1" dirty="0"/>
              <a:t>Hydrocarbon</a:t>
            </a:r>
            <a:r>
              <a:rPr lang="en-US" sz="2000" dirty="0"/>
              <a:t>:  A compound composed of Hydrogen and Carbon (i.e. Methane CH</a:t>
            </a:r>
            <a:r>
              <a:rPr lang="en-US" sz="2000" baseline="-25000" dirty="0"/>
              <a:t>4</a:t>
            </a:r>
            <a:r>
              <a:rPr lang="en-US" sz="2000" dirty="0"/>
              <a:t>) </a:t>
            </a:r>
          </a:p>
          <a:p>
            <a:endParaRPr lang="en-US" sz="2000" dirty="0"/>
          </a:p>
          <a:p>
            <a:r>
              <a:rPr lang="en-US" sz="2000" b="1" dirty="0"/>
              <a:t>Redox</a:t>
            </a:r>
            <a:r>
              <a:rPr lang="en-US" sz="2000" dirty="0"/>
              <a:t> (Reduction – Oxidation):  Reactions that involve the transfer of electrons between chemical species.  Oxidation means the electron(s) are stripped away, and Reduction means electron(s) are added.</a:t>
            </a:r>
          </a:p>
          <a:p>
            <a:pPr marL="3311525" indent="-3311525"/>
            <a:endParaRPr lang="en-US" sz="2000" dirty="0"/>
          </a:p>
          <a:p>
            <a:pPr marL="3311525" indent="-3311525"/>
            <a:r>
              <a:rPr lang="en-US" sz="2000" b="1" dirty="0"/>
              <a:t>Incandescence</a:t>
            </a:r>
            <a:r>
              <a:rPr lang="en-US" sz="2000" dirty="0"/>
              <a:t>:  The emission of electromagnetic radiation (i.e. light) from a hot body  </a:t>
            </a:r>
          </a:p>
        </p:txBody>
      </p:sp>
      <p:sp>
        <p:nvSpPr>
          <p:cNvPr id="4" name="Title 1">
            <a:extLst>
              <a:ext uri="{FF2B5EF4-FFF2-40B4-BE49-F238E27FC236}">
                <a16:creationId xmlns:a16="http://schemas.microsoft.com/office/drawing/2014/main" id="{D5010083-3880-4B81-BA9E-712E09E0DD78}"/>
              </a:ext>
            </a:extLst>
          </p:cNvPr>
          <p:cNvSpPr txBox="1">
            <a:spLocks/>
          </p:cNvSpPr>
          <p:nvPr/>
        </p:nvSpPr>
        <p:spPr>
          <a:xfrm>
            <a:off x="1981200" y="14372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Some Useful Terms Related to Combustion</a:t>
            </a:r>
          </a:p>
        </p:txBody>
      </p:sp>
    </p:spTree>
    <p:extLst>
      <p:ext uri="{BB962C8B-B14F-4D97-AF65-F5344CB8AC3E}">
        <p14:creationId xmlns:p14="http://schemas.microsoft.com/office/powerpoint/2010/main" val="34607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3</a:t>
            </a:fld>
            <a:endParaRPr lang="en-US"/>
          </a:p>
        </p:txBody>
      </p:sp>
      <p:sp>
        <p:nvSpPr>
          <p:cNvPr id="3" name="Content Placeholder 2"/>
          <p:cNvSpPr>
            <a:spLocks noGrp="1"/>
          </p:cNvSpPr>
          <p:nvPr>
            <p:ph idx="4294967295"/>
          </p:nvPr>
        </p:nvSpPr>
        <p:spPr>
          <a:xfrm>
            <a:off x="1181100" y="1173586"/>
            <a:ext cx="9829800" cy="742950"/>
          </a:xfrm>
        </p:spPr>
        <p:txBody>
          <a:bodyPr>
            <a:normAutofit/>
          </a:bodyPr>
          <a:lstStyle/>
          <a:p>
            <a:pPr marL="512763" lvl="1" indent="-512763">
              <a:spcBef>
                <a:spcPts val="1200"/>
              </a:spcBef>
            </a:pPr>
            <a:r>
              <a:rPr lang="en-US" sz="3000" dirty="0"/>
              <a:t>Combustion is an </a:t>
            </a:r>
            <a:r>
              <a:rPr lang="en-US" sz="3000" b="1" dirty="0"/>
              <a:t>exothermic</a:t>
            </a:r>
            <a:r>
              <a:rPr lang="en-US" sz="3000" dirty="0"/>
              <a:t> </a:t>
            </a:r>
            <a:r>
              <a:rPr lang="en-US" sz="3000" b="1" dirty="0"/>
              <a:t>redox</a:t>
            </a:r>
            <a:r>
              <a:rPr lang="en-US" sz="3000" dirty="0"/>
              <a:t> chemical reaction.</a:t>
            </a:r>
            <a:endParaRPr lang="en-US" sz="2800" dirty="0"/>
          </a:p>
        </p:txBody>
      </p:sp>
      <p:sp>
        <p:nvSpPr>
          <p:cNvPr id="7" name="Title 1">
            <a:extLst>
              <a:ext uri="{FF2B5EF4-FFF2-40B4-BE49-F238E27FC236}">
                <a16:creationId xmlns:a16="http://schemas.microsoft.com/office/drawing/2014/main" id="{8EA13313-A981-4F42-952A-2B7E44DE38A3}"/>
              </a:ext>
            </a:extLst>
          </p:cNvPr>
          <p:cNvSpPr txBox="1">
            <a:spLocks/>
          </p:cNvSpPr>
          <p:nvPr/>
        </p:nvSpPr>
        <p:spPr>
          <a:xfrm>
            <a:off x="1981200" y="14372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Combustion</a:t>
            </a:r>
          </a:p>
        </p:txBody>
      </p:sp>
      <p:sp>
        <p:nvSpPr>
          <p:cNvPr id="6" name="Content Placeholder 2">
            <a:extLst>
              <a:ext uri="{FF2B5EF4-FFF2-40B4-BE49-F238E27FC236}">
                <a16:creationId xmlns:a16="http://schemas.microsoft.com/office/drawing/2014/main" id="{A1318998-2528-47A5-BC46-F6D7BEDF46A3}"/>
              </a:ext>
            </a:extLst>
          </p:cNvPr>
          <p:cNvSpPr txBox="1">
            <a:spLocks/>
          </p:cNvSpPr>
          <p:nvPr/>
        </p:nvSpPr>
        <p:spPr>
          <a:xfrm>
            <a:off x="1181100" y="2016411"/>
            <a:ext cx="9829800" cy="14657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2763" lvl="1" indent="-512763">
              <a:spcBef>
                <a:spcPts val="1200"/>
              </a:spcBef>
            </a:pPr>
            <a:r>
              <a:rPr lang="en-US" sz="3000" dirty="0"/>
              <a:t>Heat, light and other less useful biproducts (e.g. smoke, soot, carbon monoxide) are generated during the combustion process.</a:t>
            </a:r>
            <a:endParaRPr lang="en-US" dirty="0"/>
          </a:p>
        </p:txBody>
      </p:sp>
      <p:sp>
        <p:nvSpPr>
          <p:cNvPr id="8" name="Content Placeholder 2">
            <a:extLst>
              <a:ext uri="{FF2B5EF4-FFF2-40B4-BE49-F238E27FC236}">
                <a16:creationId xmlns:a16="http://schemas.microsoft.com/office/drawing/2014/main" id="{659BAF40-21AB-494B-AE4C-6AB6732F1E2A}"/>
              </a:ext>
            </a:extLst>
          </p:cNvPr>
          <p:cNvSpPr txBox="1">
            <a:spLocks/>
          </p:cNvSpPr>
          <p:nvPr/>
        </p:nvSpPr>
        <p:spPr>
          <a:xfrm>
            <a:off x="1181100" y="3544462"/>
            <a:ext cx="9829800" cy="934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2763" lvl="1" indent="-512763">
              <a:spcBef>
                <a:spcPts val="1200"/>
              </a:spcBef>
            </a:pPr>
            <a:r>
              <a:rPr lang="en-US" sz="3000" dirty="0"/>
              <a:t>In some cases, heat needs to be introduced to the system to get the reaction started.</a:t>
            </a:r>
            <a:endParaRPr lang="en-US" dirty="0"/>
          </a:p>
        </p:txBody>
      </p:sp>
      <p:sp>
        <p:nvSpPr>
          <p:cNvPr id="9" name="Content Placeholder 2">
            <a:extLst>
              <a:ext uri="{FF2B5EF4-FFF2-40B4-BE49-F238E27FC236}">
                <a16:creationId xmlns:a16="http://schemas.microsoft.com/office/drawing/2014/main" id="{BF3A2910-C55B-495A-8DAB-9E73E5072432}"/>
              </a:ext>
            </a:extLst>
          </p:cNvPr>
          <p:cNvSpPr txBox="1">
            <a:spLocks/>
          </p:cNvSpPr>
          <p:nvPr/>
        </p:nvSpPr>
        <p:spPr>
          <a:xfrm>
            <a:off x="1181100" y="4750385"/>
            <a:ext cx="9829800" cy="934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2763" lvl="1" indent="-512763">
              <a:spcBef>
                <a:spcPts val="1200"/>
              </a:spcBef>
            </a:pPr>
            <a:r>
              <a:rPr lang="en-US" sz="3000" dirty="0"/>
              <a:t>In some cases, the reaction can be “spontaneous” where self-heating can occur.</a:t>
            </a:r>
            <a:endParaRPr lang="en-US" dirty="0"/>
          </a:p>
        </p:txBody>
      </p:sp>
    </p:spTree>
    <p:extLst>
      <p:ext uri="{BB962C8B-B14F-4D97-AF65-F5344CB8AC3E}">
        <p14:creationId xmlns:p14="http://schemas.microsoft.com/office/powerpoint/2010/main" val="395712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8487227-8958-4E79-B61A-144BD44F8463}" type="slidenum">
              <a:rPr lang="en-US" smtClean="0"/>
              <a:pPr/>
              <a:t>4</a:t>
            </a:fld>
            <a:endParaRPr lang="en-US"/>
          </a:p>
        </p:txBody>
      </p:sp>
      <p:sp>
        <p:nvSpPr>
          <p:cNvPr id="2" name="Title 1"/>
          <p:cNvSpPr>
            <a:spLocks noGrp="1"/>
          </p:cNvSpPr>
          <p:nvPr>
            <p:ph type="title" idx="4294967295"/>
          </p:nvPr>
        </p:nvSpPr>
        <p:spPr>
          <a:xfrm>
            <a:off x="1981200" y="143723"/>
            <a:ext cx="8229600" cy="742950"/>
          </a:xfrm>
        </p:spPr>
        <p:txBody>
          <a:bodyPr>
            <a:normAutofit/>
          </a:bodyPr>
          <a:lstStyle/>
          <a:p>
            <a:pPr algn="ctr"/>
            <a:r>
              <a:rPr lang="en-US" sz="3200" dirty="0">
                <a:solidFill>
                  <a:srgbClr val="FF0000"/>
                </a:solidFill>
              </a:rPr>
              <a:t>Combustion</a:t>
            </a:r>
          </a:p>
        </p:txBody>
      </p:sp>
      <p:sp>
        <p:nvSpPr>
          <p:cNvPr id="3" name="Content Placeholder 2"/>
          <p:cNvSpPr>
            <a:spLocks noGrp="1"/>
          </p:cNvSpPr>
          <p:nvPr>
            <p:ph idx="4294967295"/>
          </p:nvPr>
        </p:nvSpPr>
        <p:spPr>
          <a:xfrm>
            <a:off x="1565275" y="1064104"/>
            <a:ext cx="9061450" cy="681037"/>
          </a:xfrm>
        </p:spPr>
        <p:txBody>
          <a:bodyPr>
            <a:normAutofit/>
          </a:bodyPr>
          <a:lstStyle/>
          <a:p>
            <a:pPr marL="0" indent="0">
              <a:buNone/>
            </a:pPr>
            <a:r>
              <a:rPr lang="en-US" sz="2800" dirty="0"/>
              <a:t>There are three things are needed for combustion to occur:</a:t>
            </a:r>
          </a:p>
        </p:txBody>
      </p:sp>
      <p:sp>
        <p:nvSpPr>
          <p:cNvPr id="8" name="Content Placeholder 2"/>
          <p:cNvSpPr txBox="1">
            <a:spLocks/>
          </p:cNvSpPr>
          <p:nvPr/>
        </p:nvSpPr>
        <p:spPr>
          <a:xfrm>
            <a:off x="1241721" y="5215581"/>
            <a:ext cx="9708558" cy="10321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If any one of these is absent, the combustion process will not start or will cease if already underway…</a:t>
            </a:r>
          </a:p>
        </p:txBody>
      </p:sp>
      <p:grpSp>
        <p:nvGrpSpPr>
          <p:cNvPr id="19" name="Group 18">
            <a:extLst>
              <a:ext uri="{FF2B5EF4-FFF2-40B4-BE49-F238E27FC236}">
                <a16:creationId xmlns:a16="http://schemas.microsoft.com/office/drawing/2014/main" id="{0DA2920C-E989-4D42-BE95-2B0D6D1664BD}"/>
              </a:ext>
            </a:extLst>
          </p:cNvPr>
          <p:cNvGrpSpPr/>
          <p:nvPr/>
        </p:nvGrpSpPr>
        <p:grpSpPr>
          <a:xfrm>
            <a:off x="1815962" y="2564904"/>
            <a:ext cx="3919998" cy="1284158"/>
            <a:chOff x="1815962" y="2564904"/>
            <a:chExt cx="3919998" cy="1284158"/>
          </a:xfrm>
        </p:grpSpPr>
        <p:sp>
          <p:nvSpPr>
            <p:cNvPr id="4" name="Content Placeholder 2"/>
            <p:cNvSpPr txBox="1">
              <a:spLocks/>
            </p:cNvSpPr>
            <p:nvPr/>
          </p:nvSpPr>
          <p:spPr>
            <a:xfrm>
              <a:off x="1815962" y="2564904"/>
              <a:ext cx="1587486"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Fuel</a:t>
              </a:r>
            </a:p>
          </p:txBody>
        </p:sp>
        <p:pic>
          <p:nvPicPr>
            <p:cNvPr id="14" name="Picture 13">
              <a:extLst>
                <a:ext uri="{FF2B5EF4-FFF2-40B4-BE49-F238E27FC236}">
                  <a16:creationId xmlns:a16="http://schemas.microsoft.com/office/drawing/2014/main" id="{AB9AE33C-8956-4E82-860F-06509945271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45000" y="2816932"/>
              <a:ext cx="1790960" cy="1032130"/>
            </a:xfrm>
            <a:prstGeom prst="rect">
              <a:avLst/>
            </a:prstGeom>
          </p:spPr>
        </p:pic>
      </p:grpSp>
      <p:grpSp>
        <p:nvGrpSpPr>
          <p:cNvPr id="21" name="Group 20">
            <a:extLst>
              <a:ext uri="{FF2B5EF4-FFF2-40B4-BE49-F238E27FC236}">
                <a16:creationId xmlns:a16="http://schemas.microsoft.com/office/drawing/2014/main" id="{D6EDBE0B-CCF3-4707-A3D1-0F7AB434FBC3}"/>
              </a:ext>
            </a:extLst>
          </p:cNvPr>
          <p:cNvGrpSpPr/>
          <p:nvPr/>
        </p:nvGrpSpPr>
        <p:grpSpPr>
          <a:xfrm>
            <a:off x="1844218" y="1844824"/>
            <a:ext cx="7960194" cy="2472917"/>
            <a:chOff x="1844218" y="1844824"/>
            <a:chExt cx="7960194" cy="2472917"/>
          </a:xfrm>
        </p:grpSpPr>
        <p:sp>
          <p:nvSpPr>
            <p:cNvPr id="6" name="Content Placeholder 2"/>
            <p:cNvSpPr txBox="1">
              <a:spLocks/>
            </p:cNvSpPr>
            <p:nvPr/>
          </p:nvSpPr>
          <p:spPr>
            <a:xfrm>
              <a:off x="1844218" y="3645024"/>
              <a:ext cx="1587486"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Heat</a:t>
              </a:r>
            </a:p>
          </p:txBody>
        </p:sp>
        <p:pic>
          <p:nvPicPr>
            <p:cNvPr id="16" name="Picture 15">
              <a:extLst>
                <a:ext uri="{FF2B5EF4-FFF2-40B4-BE49-F238E27FC236}">
                  <a16:creationId xmlns:a16="http://schemas.microsoft.com/office/drawing/2014/main" id="{EA10419E-57B6-451E-83DD-3002B6D4F17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57989" y="1844824"/>
              <a:ext cx="1446423" cy="2472917"/>
            </a:xfrm>
            <a:prstGeom prst="rect">
              <a:avLst/>
            </a:prstGeom>
          </p:spPr>
        </p:pic>
      </p:grpSp>
      <p:grpSp>
        <p:nvGrpSpPr>
          <p:cNvPr id="20" name="Group 19">
            <a:extLst>
              <a:ext uri="{FF2B5EF4-FFF2-40B4-BE49-F238E27FC236}">
                <a16:creationId xmlns:a16="http://schemas.microsoft.com/office/drawing/2014/main" id="{01EF750C-71AF-4433-87A4-F946B09EAFA8}"/>
              </a:ext>
            </a:extLst>
          </p:cNvPr>
          <p:cNvGrpSpPr/>
          <p:nvPr/>
        </p:nvGrpSpPr>
        <p:grpSpPr>
          <a:xfrm>
            <a:off x="1839781" y="2384884"/>
            <a:ext cx="5976655" cy="2031325"/>
            <a:chOff x="1839781" y="2384884"/>
            <a:chExt cx="5976655" cy="2031325"/>
          </a:xfrm>
        </p:grpSpPr>
        <p:sp>
          <p:nvSpPr>
            <p:cNvPr id="5" name="Content Placeholder 2"/>
            <p:cNvSpPr txBox="1">
              <a:spLocks/>
            </p:cNvSpPr>
            <p:nvPr/>
          </p:nvSpPr>
          <p:spPr>
            <a:xfrm>
              <a:off x="1839781" y="3104964"/>
              <a:ext cx="1951963"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Oxygen</a:t>
              </a:r>
            </a:p>
          </p:txBody>
        </p:sp>
        <p:sp>
          <p:nvSpPr>
            <p:cNvPr id="18" name="TextBox 17">
              <a:extLst>
                <a:ext uri="{FF2B5EF4-FFF2-40B4-BE49-F238E27FC236}">
                  <a16:creationId xmlns:a16="http://schemas.microsoft.com/office/drawing/2014/main" id="{C626BFD8-CFE1-487C-853C-64209EF4019B}"/>
                </a:ext>
              </a:extLst>
            </p:cNvPr>
            <p:cNvSpPr txBox="1"/>
            <p:nvPr/>
          </p:nvSpPr>
          <p:spPr>
            <a:xfrm>
              <a:off x="6101271" y="2384884"/>
              <a:ext cx="1715165" cy="2031325"/>
            </a:xfrm>
            <a:prstGeom prst="rect">
              <a:avLst/>
            </a:prstGeom>
            <a:noFill/>
            <a:ln w="38100">
              <a:solidFill>
                <a:schemeClr val="tx1"/>
              </a:solidFill>
            </a:ln>
          </p:spPr>
          <p:txBody>
            <a:bodyPr wrap="square" rtlCol="0">
              <a:spAutoFit/>
            </a:bodyPr>
            <a:lstStyle/>
            <a:p>
              <a:pPr algn="ctr"/>
              <a:r>
                <a:rPr lang="en-US" dirty="0"/>
                <a:t>8</a:t>
              </a:r>
            </a:p>
            <a:p>
              <a:pPr algn="ctr"/>
              <a:r>
                <a:rPr lang="en-US" sz="7200" b="1" dirty="0"/>
                <a:t>O</a:t>
              </a:r>
            </a:p>
            <a:p>
              <a:pPr algn="ctr"/>
              <a:r>
                <a:rPr lang="en-US" dirty="0"/>
                <a:t>15.9994</a:t>
              </a:r>
            </a:p>
            <a:p>
              <a:pPr algn="ctr"/>
              <a:r>
                <a:rPr lang="en-US" dirty="0"/>
                <a:t>Oxygen</a:t>
              </a:r>
            </a:p>
          </p:txBody>
        </p:sp>
      </p:grpSp>
    </p:spTree>
    <p:extLst>
      <p:ext uri="{BB962C8B-B14F-4D97-AF65-F5344CB8AC3E}">
        <p14:creationId xmlns:p14="http://schemas.microsoft.com/office/powerpoint/2010/main" val="423046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5</a:t>
            </a:fld>
            <a:endParaRPr lang="en-US"/>
          </a:p>
        </p:txBody>
      </p:sp>
      <p:sp>
        <p:nvSpPr>
          <p:cNvPr id="7" name="TextBox 6"/>
          <p:cNvSpPr txBox="1"/>
          <p:nvPr/>
        </p:nvSpPr>
        <p:spPr>
          <a:xfrm>
            <a:off x="1073442" y="1105529"/>
            <a:ext cx="10045116" cy="954107"/>
          </a:xfrm>
          <a:prstGeom prst="rect">
            <a:avLst/>
          </a:prstGeom>
          <a:noFill/>
        </p:spPr>
        <p:txBody>
          <a:bodyPr wrap="square" rtlCol="0">
            <a:spAutoFit/>
          </a:bodyPr>
          <a:lstStyle/>
          <a:p>
            <a:r>
              <a:rPr lang="en-US" sz="2800" dirty="0"/>
              <a:t>In the case of a match, a candle, or a campfire, an initial source of heat is needed to get the reaction started.</a:t>
            </a:r>
          </a:p>
        </p:txBody>
      </p:sp>
      <p:sp>
        <p:nvSpPr>
          <p:cNvPr id="10" name="TextBox 9">
            <a:extLst>
              <a:ext uri="{FF2B5EF4-FFF2-40B4-BE49-F238E27FC236}">
                <a16:creationId xmlns:a16="http://schemas.microsoft.com/office/drawing/2014/main" id="{56C76322-24C7-4E80-B8C9-5E329F590723}"/>
              </a:ext>
            </a:extLst>
          </p:cNvPr>
          <p:cNvSpPr txBox="1"/>
          <p:nvPr/>
        </p:nvSpPr>
        <p:spPr>
          <a:xfrm>
            <a:off x="1073442" y="2523044"/>
            <a:ext cx="9400594"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Striking the match creates friction that results in heat that ignites the combustible material on the match head.</a:t>
            </a:r>
          </a:p>
        </p:txBody>
      </p:sp>
      <p:sp>
        <p:nvSpPr>
          <p:cNvPr id="11" name="TextBox 10">
            <a:extLst>
              <a:ext uri="{FF2B5EF4-FFF2-40B4-BE49-F238E27FC236}">
                <a16:creationId xmlns:a16="http://schemas.microsoft.com/office/drawing/2014/main" id="{504A4A10-C123-427A-9210-DEC7317230A6}"/>
              </a:ext>
            </a:extLst>
          </p:cNvPr>
          <p:cNvSpPr txBox="1"/>
          <p:nvPr/>
        </p:nvSpPr>
        <p:spPr>
          <a:xfrm>
            <a:off x="1073442" y="3684973"/>
            <a:ext cx="9400594"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match can then be used to introduce heat to a candle wick.</a:t>
            </a:r>
          </a:p>
        </p:txBody>
      </p:sp>
      <p:sp>
        <p:nvSpPr>
          <p:cNvPr id="12" name="TextBox 11">
            <a:extLst>
              <a:ext uri="{FF2B5EF4-FFF2-40B4-BE49-F238E27FC236}">
                <a16:creationId xmlns:a16="http://schemas.microsoft.com/office/drawing/2014/main" id="{84B1BE28-0C21-4774-BF9C-BB463A69EF01}"/>
              </a:ext>
            </a:extLst>
          </p:cNvPr>
          <p:cNvSpPr txBox="1"/>
          <p:nvPr/>
        </p:nvSpPr>
        <p:spPr>
          <a:xfrm>
            <a:off x="1073442" y="4760687"/>
            <a:ext cx="9525285"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candle can then be used to introduce heat to the kindling under a stack of campfire wood.</a:t>
            </a:r>
          </a:p>
        </p:txBody>
      </p:sp>
      <p:sp>
        <p:nvSpPr>
          <p:cNvPr id="13" name="Title 1">
            <a:extLst>
              <a:ext uri="{FF2B5EF4-FFF2-40B4-BE49-F238E27FC236}">
                <a16:creationId xmlns:a16="http://schemas.microsoft.com/office/drawing/2014/main" id="{EB9DF46A-1E83-401F-8F59-FA25898FD5BA}"/>
              </a:ext>
            </a:extLst>
          </p:cNvPr>
          <p:cNvSpPr txBox="1">
            <a:spLocks/>
          </p:cNvSpPr>
          <p:nvPr/>
        </p:nvSpPr>
        <p:spPr>
          <a:xfrm>
            <a:off x="1981200" y="14372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Combustion</a:t>
            </a:r>
          </a:p>
        </p:txBody>
      </p:sp>
    </p:spTree>
    <p:extLst>
      <p:ext uri="{BB962C8B-B14F-4D97-AF65-F5344CB8AC3E}">
        <p14:creationId xmlns:p14="http://schemas.microsoft.com/office/powerpoint/2010/main" val="344939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6</a:t>
            </a:fld>
            <a:endParaRPr lang="en-US"/>
          </a:p>
        </p:txBody>
      </p:sp>
      <p:sp>
        <p:nvSpPr>
          <p:cNvPr id="7" name="TextBox 6"/>
          <p:cNvSpPr txBox="1"/>
          <p:nvPr/>
        </p:nvSpPr>
        <p:spPr>
          <a:xfrm>
            <a:off x="1987843" y="1292567"/>
            <a:ext cx="6324885" cy="523220"/>
          </a:xfrm>
          <a:prstGeom prst="rect">
            <a:avLst/>
          </a:prstGeom>
          <a:noFill/>
        </p:spPr>
        <p:txBody>
          <a:bodyPr wrap="square" rtlCol="0">
            <a:spAutoFit/>
          </a:bodyPr>
          <a:lstStyle/>
          <a:p>
            <a:r>
              <a:rPr lang="en-US" sz="2800" dirty="0"/>
              <a:t>Fuels come in various states:</a:t>
            </a:r>
          </a:p>
        </p:txBody>
      </p:sp>
      <p:sp>
        <p:nvSpPr>
          <p:cNvPr id="10" name="TextBox 9">
            <a:extLst>
              <a:ext uri="{FF2B5EF4-FFF2-40B4-BE49-F238E27FC236}">
                <a16:creationId xmlns:a16="http://schemas.microsoft.com/office/drawing/2014/main" id="{56C76322-24C7-4E80-B8C9-5E329F590723}"/>
              </a:ext>
            </a:extLst>
          </p:cNvPr>
          <p:cNvSpPr txBox="1"/>
          <p:nvPr/>
        </p:nvSpPr>
        <p:spPr>
          <a:xfrm>
            <a:off x="3026932" y="2244074"/>
            <a:ext cx="6200190"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Solid   (wood, coal, rubber, etc.) </a:t>
            </a:r>
          </a:p>
        </p:txBody>
      </p:sp>
      <p:sp>
        <p:nvSpPr>
          <p:cNvPr id="11" name="TextBox 10">
            <a:extLst>
              <a:ext uri="{FF2B5EF4-FFF2-40B4-BE49-F238E27FC236}">
                <a16:creationId xmlns:a16="http://schemas.microsoft.com/office/drawing/2014/main" id="{504A4A10-C123-427A-9210-DEC7317230A6}"/>
              </a:ext>
            </a:extLst>
          </p:cNvPr>
          <p:cNvSpPr txBox="1"/>
          <p:nvPr/>
        </p:nvSpPr>
        <p:spPr>
          <a:xfrm>
            <a:off x="3026932" y="2999282"/>
            <a:ext cx="7322408"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Liquid   (gasoline, oil, alcohol, kerosene, etc.) </a:t>
            </a:r>
          </a:p>
        </p:txBody>
      </p:sp>
      <p:sp>
        <p:nvSpPr>
          <p:cNvPr id="12" name="TextBox 11">
            <a:extLst>
              <a:ext uri="{FF2B5EF4-FFF2-40B4-BE49-F238E27FC236}">
                <a16:creationId xmlns:a16="http://schemas.microsoft.com/office/drawing/2014/main" id="{84B1BE28-0C21-4774-BF9C-BB463A69EF01}"/>
              </a:ext>
            </a:extLst>
          </p:cNvPr>
          <p:cNvSpPr txBox="1"/>
          <p:nvPr/>
        </p:nvSpPr>
        <p:spPr>
          <a:xfrm>
            <a:off x="3026932" y="3767340"/>
            <a:ext cx="7322408"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Gaseous   (hydrogen, propane, methane, etc.) </a:t>
            </a:r>
          </a:p>
        </p:txBody>
      </p:sp>
      <p:sp>
        <p:nvSpPr>
          <p:cNvPr id="13" name="Title 1">
            <a:extLst>
              <a:ext uri="{FF2B5EF4-FFF2-40B4-BE49-F238E27FC236}">
                <a16:creationId xmlns:a16="http://schemas.microsoft.com/office/drawing/2014/main" id="{EB9DF46A-1E83-401F-8F59-FA25898FD5BA}"/>
              </a:ext>
            </a:extLst>
          </p:cNvPr>
          <p:cNvSpPr txBox="1">
            <a:spLocks/>
          </p:cNvSpPr>
          <p:nvPr/>
        </p:nvSpPr>
        <p:spPr>
          <a:xfrm>
            <a:off x="1981200" y="14372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Fuel Sources</a:t>
            </a:r>
          </a:p>
        </p:txBody>
      </p:sp>
    </p:spTree>
    <p:extLst>
      <p:ext uri="{BB962C8B-B14F-4D97-AF65-F5344CB8AC3E}">
        <p14:creationId xmlns:p14="http://schemas.microsoft.com/office/powerpoint/2010/main" val="210083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019A1D-D067-475C-B2A3-04C4BA49C82F}"/>
              </a:ext>
            </a:extLst>
          </p:cNvPr>
          <p:cNvSpPr>
            <a:spLocks noGrp="1"/>
          </p:cNvSpPr>
          <p:nvPr>
            <p:ph type="sldNum" sz="quarter" idx="12"/>
          </p:nvPr>
        </p:nvSpPr>
        <p:spPr/>
        <p:txBody>
          <a:bodyPr/>
          <a:lstStyle/>
          <a:p>
            <a:fld id="{C8397F85-C703-4A7F-B5B8-C116B06D1E64}" type="slidenum">
              <a:rPr lang="en-US" smtClean="0"/>
              <a:t>7</a:t>
            </a:fld>
            <a:endParaRPr lang="en-US"/>
          </a:p>
        </p:txBody>
      </p:sp>
      <p:sp>
        <p:nvSpPr>
          <p:cNvPr id="3" name="Title 1">
            <a:extLst>
              <a:ext uri="{FF2B5EF4-FFF2-40B4-BE49-F238E27FC236}">
                <a16:creationId xmlns:a16="http://schemas.microsoft.com/office/drawing/2014/main" id="{029FCCF4-A02A-4F48-A8E7-37473FF4585F}"/>
              </a:ext>
            </a:extLst>
          </p:cNvPr>
          <p:cNvSpPr txBox="1">
            <a:spLocks/>
          </p:cNvSpPr>
          <p:nvPr/>
        </p:nvSpPr>
        <p:spPr>
          <a:xfrm>
            <a:off x="1981200" y="17143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Combustion Phases</a:t>
            </a:r>
          </a:p>
        </p:txBody>
      </p:sp>
      <p:sp>
        <p:nvSpPr>
          <p:cNvPr id="4" name="TextBox 3">
            <a:extLst>
              <a:ext uri="{FF2B5EF4-FFF2-40B4-BE49-F238E27FC236}">
                <a16:creationId xmlns:a16="http://schemas.microsoft.com/office/drawing/2014/main" id="{C9BCBBB5-54F0-4F80-8895-CA26198139E8}"/>
              </a:ext>
            </a:extLst>
          </p:cNvPr>
          <p:cNvSpPr txBox="1"/>
          <p:nvPr/>
        </p:nvSpPr>
        <p:spPr>
          <a:xfrm>
            <a:off x="768927" y="1101436"/>
            <a:ext cx="10785764" cy="2877711"/>
          </a:xfrm>
          <a:prstGeom prst="rect">
            <a:avLst/>
          </a:prstGeom>
          <a:noFill/>
        </p:spPr>
        <p:txBody>
          <a:bodyPr wrap="square" rtlCol="0">
            <a:spAutoFit/>
          </a:bodyPr>
          <a:lstStyle/>
          <a:p>
            <a:r>
              <a:rPr lang="en-US" sz="2800" b="1" dirty="0">
                <a:solidFill>
                  <a:srgbClr val="00B0F0"/>
                </a:solidFill>
              </a:rPr>
              <a:t>Solid Fuel:</a:t>
            </a:r>
          </a:p>
          <a:p>
            <a:pPr marL="285750" indent="-285750">
              <a:spcBef>
                <a:spcPts val="600"/>
              </a:spcBef>
              <a:buFont typeface="Arial" panose="020B0604020202020204" pitchFamily="34" charset="0"/>
              <a:buChar char="•"/>
            </a:pPr>
            <a:r>
              <a:rPr lang="en-US" sz="2400" b="1" dirty="0"/>
              <a:t>Preheating Phase </a:t>
            </a:r>
            <a:r>
              <a:rPr lang="en-US" sz="2400" dirty="0"/>
              <a:t>– unburned fuel is heated to the flash point and production of flammable gas begins.</a:t>
            </a:r>
          </a:p>
          <a:p>
            <a:pPr marL="285750" indent="-285750">
              <a:spcBef>
                <a:spcPts val="600"/>
              </a:spcBef>
              <a:buFont typeface="Arial" panose="020B0604020202020204" pitchFamily="34" charset="0"/>
              <a:buChar char="•"/>
            </a:pPr>
            <a:r>
              <a:rPr lang="en-US" sz="2400" b="1" dirty="0"/>
              <a:t>Gaseous Phase </a:t>
            </a:r>
            <a:r>
              <a:rPr lang="en-US" sz="2400" dirty="0"/>
              <a:t>– when flammable gasses and oxygen ignite and burn.</a:t>
            </a:r>
          </a:p>
          <a:p>
            <a:pPr marL="285750" indent="-285750">
              <a:spcBef>
                <a:spcPts val="600"/>
              </a:spcBef>
              <a:buFont typeface="Arial" panose="020B0604020202020204" pitchFamily="34" charset="0"/>
              <a:buChar char="•"/>
            </a:pPr>
            <a:r>
              <a:rPr lang="en-US" sz="2400" b="1" dirty="0"/>
              <a:t>Charcoal Phase </a:t>
            </a:r>
            <a:r>
              <a:rPr lang="en-US" sz="2400" dirty="0"/>
              <a:t>– towards the end of the combustion process when the production of flammable gasses is too low to maintain a flame.</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2811C22A-EF3D-4D4F-8A89-20B90B1AB28B}"/>
              </a:ext>
            </a:extLst>
          </p:cNvPr>
          <p:cNvSpPr txBox="1"/>
          <p:nvPr/>
        </p:nvSpPr>
        <p:spPr>
          <a:xfrm>
            <a:off x="703118" y="3979147"/>
            <a:ext cx="10785764" cy="1338828"/>
          </a:xfrm>
          <a:prstGeom prst="rect">
            <a:avLst/>
          </a:prstGeom>
          <a:noFill/>
        </p:spPr>
        <p:txBody>
          <a:bodyPr wrap="square" rtlCol="0">
            <a:spAutoFit/>
          </a:bodyPr>
          <a:lstStyle/>
          <a:p>
            <a:r>
              <a:rPr lang="en-US" sz="2800" b="1" dirty="0">
                <a:solidFill>
                  <a:srgbClr val="00B0F0"/>
                </a:solidFill>
              </a:rPr>
              <a:t>Liquid Fuel:</a:t>
            </a:r>
          </a:p>
          <a:p>
            <a:pPr marL="285750" indent="-285750">
              <a:spcBef>
                <a:spcPts val="600"/>
              </a:spcBef>
              <a:buFont typeface="Arial" panose="020B0604020202020204" pitchFamily="34" charset="0"/>
              <a:buChar char="•"/>
            </a:pPr>
            <a:r>
              <a:rPr lang="en-US" sz="2400" dirty="0"/>
              <a:t>When the temperature of the liquid reached its “flash point”, a flammable vapor is generated.  It is this vapor that burns, not the liquid itself.</a:t>
            </a:r>
            <a:endParaRPr lang="en-US" dirty="0"/>
          </a:p>
        </p:txBody>
      </p:sp>
    </p:spTree>
    <p:extLst>
      <p:ext uri="{BB962C8B-B14F-4D97-AF65-F5344CB8AC3E}">
        <p14:creationId xmlns:p14="http://schemas.microsoft.com/office/powerpoint/2010/main" val="399784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019A1D-D067-475C-B2A3-04C4BA49C82F}"/>
              </a:ext>
            </a:extLst>
          </p:cNvPr>
          <p:cNvSpPr>
            <a:spLocks noGrp="1"/>
          </p:cNvSpPr>
          <p:nvPr>
            <p:ph type="sldNum" sz="quarter" idx="12"/>
          </p:nvPr>
        </p:nvSpPr>
        <p:spPr/>
        <p:txBody>
          <a:bodyPr/>
          <a:lstStyle/>
          <a:p>
            <a:fld id="{C8397F85-C703-4A7F-B5B8-C116B06D1E64}" type="slidenum">
              <a:rPr lang="en-US" smtClean="0"/>
              <a:t>8</a:t>
            </a:fld>
            <a:endParaRPr lang="en-US"/>
          </a:p>
        </p:txBody>
      </p:sp>
      <p:sp>
        <p:nvSpPr>
          <p:cNvPr id="3" name="Title 1">
            <a:extLst>
              <a:ext uri="{FF2B5EF4-FFF2-40B4-BE49-F238E27FC236}">
                <a16:creationId xmlns:a16="http://schemas.microsoft.com/office/drawing/2014/main" id="{029FCCF4-A02A-4F48-A8E7-37473FF4585F}"/>
              </a:ext>
            </a:extLst>
          </p:cNvPr>
          <p:cNvSpPr txBox="1">
            <a:spLocks/>
          </p:cNvSpPr>
          <p:nvPr/>
        </p:nvSpPr>
        <p:spPr>
          <a:xfrm>
            <a:off x="1981200" y="171433"/>
            <a:ext cx="8229600"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Combustion Phases</a:t>
            </a:r>
          </a:p>
        </p:txBody>
      </p:sp>
      <p:sp>
        <p:nvSpPr>
          <p:cNvPr id="4" name="TextBox 3">
            <a:extLst>
              <a:ext uri="{FF2B5EF4-FFF2-40B4-BE49-F238E27FC236}">
                <a16:creationId xmlns:a16="http://schemas.microsoft.com/office/drawing/2014/main" id="{C9BCBBB5-54F0-4F80-8895-CA26198139E8}"/>
              </a:ext>
            </a:extLst>
          </p:cNvPr>
          <p:cNvSpPr txBox="1"/>
          <p:nvPr/>
        </p:nvSpPr>
        <p:spPr>
          <a:xfrm>
            <a:off x="768927" y="976744"/>
            <a:ext cx="10785764" cy="5247590"/>
          </a:xfrm>
          <a:prstGeom prst="rect">
            <a:avLst/>
          </a:prstGeom>
          <a:noFill/>
        </p:spPr>
        <p:txBody>
          <a:bodyPr wrap="square" rtlCol="0">
            <a:spAutoFit/>
          </a:bodyPr>
          <a:lstStyle/>
          <a:p>
            <a:r>
              <a:rPr lang="en-US" sz="2800" b="1" dirty="0">
                <a:solidFill>
                  <a:srgbClr val="00B0F0"/>
                </a:solidFill>
              </a:rPr>
              <a:t>Gaseous Fuel:</a:t>
            </a:r>
          </a:p>
          <a:p>
            <a:pPr marL="285750" indent="-285750">
              <a:spcBef>
                <a:spcPts val="600"/>
              </a:spcBef>
              <a:buFont typeface="Arial" panose="020B0604020202020204" pitchFamily="34" charset="0"/>
              <a:buChar char="•"/>
            </a:pPr>
            <a:r>
              <a:rPr lang="en-US" sz="2400" dirty="0"/>
              <a:t>Several types of combustion can occur – the type depends on the degree of mixing with the oxidizer and the pressure</a:t>
            </a:r>
          </a:p>
          <a:p>
            <a:pPr marL="285750" indent="-285750">
              <a:spcBef>
                <a:spcPts val="600"/>
              </a:spcBef>
              <a:buFont typeface="Arial" panose="020B0604020202020204" pitchFamily="34" charset="0"/>
              <a:buChar char="•"/>
            </a:pPr>
            <a:r>
              <a:rPr lang="en-US" sz="2400" dirty="0"/>
              <a:t>Types</a:t>
            </a:r>
          </a:p>
          <a:p>
            <a:pPr marL="800100" lvl="1" indent="-342900">
              <a:spcBef>
                <a:spcPts val="600"/>
              </a:spcBef>
              <a:buFont typeface="Courier New" panose="02070309020205020404" pitchFamily="49" charset="0"/>
              <a:buChar char="o"/>
            </a:pPr>
            <a:r>
              <a:rPr lang="en-US" sz="2400" b="1" dirty="0"/>
              <a:t>Diffusion</a:t>
            </a:r>
            <a:r>
              <a:rPr lang="en-US" sz="2400" dirty="0"/>
              <a:t> – when fuel and oxidizer are initially separated and then slowly mix via the migration of molecules from an area of high concentration to an area of low concentration (diffusion).  Diffusion is generally a slow process so the flame speed is relatively low. </a:t>
            </a:r>
          </a:p>
          <a:p>
            <a:pPr marL="800100" lvl="1" indent="-342900">
              <a:spcBef>
                <a:spcPts val="600"/>
              </a:spcBef>
              <a:buFont typeface="Courier New" panose="02070309020205020404" pitchFamily="49" charset="0"/>
              <a:buChar char="o"/>
            </a:pPr>
            <a:r>
              <a:rPr lang="en-US" sz="2400" b="1" dirty="0"/>
              <a:t>Premix </a:t>
            </a:r>
            <a:r>
              <a:rPr lang="en-US" sz="2400" dirty="0"/>
              <a:t>– when the fuel and oxidizer are intentionally mixed together before being ignited (a cutting torch is an example).</a:t>
            </a:r>
          </a:p>
          <a:p>
            <a:pPr marL="800100" lvl="1" indent="-342900">
              <a:spcBef>
                <a:spcPts val="600"/>
              </a:spcBef>
              <a:buFont typeface="Courier New" panose="02070309020205020404" pitchFamily="49" charset="0"/>
              <a:buChar char="o"/>
            </a:pPr>
            <a:r>
              <a:rPr lang="en-US" sz="2400" b="1" dirty="0"/>
              <a:t>Detonation</a:t>
            </a:r>
            <a:r>
              <a:rPr lang="en-US" sz="2400" dirty="0"/>
              <a:t> – Very rapid combustion.  Flame front moves at supersonic velocities.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30043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233C16-D00E-408F-834F-7487D783C0C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1452236" y="1290970"/>
            <a:ext cx="4918361" cy="4691708"/>
          </a:xfrm>
          <a:prstGeom prst="rect">
            <a:avLst/>
          </a:prstGeom>
        </p:spPr>
      </p:pic>
      <p:sp>
        <p:nvSpPr>
          <p:cNvPr id="3" name="Title 1">
            <a:extLst>
              <a:ext uri="{FF2B5EF4-FFF2-40B4-BE49-F238E27FC236}">
                <a16:creationId xmlns:a16="http://schemas.microsoft.com/office/drawing/2014/main" id="{29FB3308-E365-428F-8BBF-F79680B47128}"/>
              </a:ext>
            </a:extLst>
          </p:cNvPr>
          <p:cNvSpPr txBox="1">
            <a:spLocks/>
          </p:cNvSpPr>
          <p:nvPr/>
        </p:nvSpPr>
        <p:spPr>
          <a:xfrm>
            <a:off x="1981200" y="171433"/>
            <a:ext cx="8597462" cy="742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rPr>
              <a:t>Mechanical Characteristics of a Candle Flame</a:t>
            </a:r>
          </a:p>
        </p:txBody>
      </p:sp>
      <p:sp>
        <p:nvSpPr>
          <p:cNvPr id="4" name="TextBox 3">
            <a:extLst>
              <a:ext uri="{FF2B5EF4-FFF2-40B4-BE49-F238E27FC236}">
                <a16:creationId xmlns:a16="http://schemas.microsoft.com/office/drawing/2014/main" id="{55764861-1FA0-4136-A48A-26D62210F949}"/>
              </a:ext>
            </a:extLst>
          </p:cNvPr>
          <p:cNvSpPr txBox="1"/>
          <p:nvPr/>
        </p:nvSpPr>
        <p:spPr>
          <a:xfrm>
            <a:off x="6747164" y="1271307"/>
            <a:ext cx="4303128" cy="1200329"/>
          </a:xfrm>
          <a:prstGeom prst="rect">
            <a:avLst/>
          </a:prstGeom>
          <a:noFill/>
        </p:spPr>
        <p:txBody>
          <a:bodyPr wrap="square" rtlCol="0">
            <a:spAutoFit/>
          </a:bodyPr>
          <a:lstStyle/>
          <a:p>
            <a:r>
              <a:rPr lang="en-US" sz="2400" dirty="0"/>
              <a:t>Cooler “Yellow” Flame.  Due to incandescence (glowing) of very fine soot particles. </a:t>
            </a:r>
          </a:p>
        </p:txBody>
      </p:sp>
      <p:sp>
        <p:nvSpPr>
          <p:cNvPr id="5" name="TextBox 4">
            <a:extLst>
              <a:ext uri="{FF2B5EF4-FFF2-40B4-BE49-F238E27FC236}">
                <a16:creationId xmlns:a16="http://schemas.microsoft.com/office/drawing/2014/main" id="{9494EA7B-F317-4E9F-A62D-AC11BF9DDBEB}"/>
              </a:ext>
            </a:extLst>
          </p:cNvPr>
          <p:cNvSpPr txBox="1"/>
          <p:nvPr/>
        </p:nvSpPr>
        <p:spPr>
          <a:xfrm>
            <a:off x="6747164" y="4572164"/>
            <a:ext cx="4447309" cy="830997"/>
          </a:xfrm>
          <a:prstGeom prst="rect">
            <a:avLst/>
          </a:prstGeom>
          <a:noFill/>
        </p:spPr>
        <p:txBody>
          <a:bodyPr wrap="square" rtlCol="0">
            <a:spAutoFit/>
          </a:bodyPr>
          <a:lstStyle/>
          <a:p>
            <a:r>
              <a:rPr lang="en-US" sz="2400" dirty="0"/>
              <a:t>Hotter “Blue” Flame.  Due to less fine soot in this area.</a:t>
            </a:r>
          </a:p>
        </p:txBody>
      </p:sp>
      <p:sp>
        <p:nvSpPr>
          <p:cNvPr id="6" name="TextBox 5">
            <a:extLst>
              <a:ext uri="{FF2B5EF4-FFF2-40B4-BE49-F238E27FC236}">
                <a16:creationId xmlns:a16="http://schemas.microsoft.com/office/drawing/2014/main" id="{B8F7167A-AB95-4E41-892B-7A1056EA9B0A}"/>
              </a:ext>
            </a:extLst>
          </p:cNvPr>
          <p:cNvSpPr txBox="1"/>
          <p:nvPr/>
        </p:nvSpPr>
        <p:spPr>
          <a:xfrm>
            <a:off x="6747164" y="2871199"/>
            <a:ext cx="4447309" cy="1200329"/>
          </a:xfrm>
          <a:prstGeom prst="rect">
            <a:avLst/>
          </a:prstGeom>
          <a:noFill/>
        </p:spPr>
        <p:txBody>
          <a:bodyPr wrap="square" rtlCol="0">
            <a:spAutoFit/>
          </a:bodyPr>
          <a:lstStyle/>
          <a:p>
            <a:r>
              <a:rPr lang="en-US" sz="2400" dirty="0"/>
              <a:t>The wick draws up melted wax.  The flame vaporizes the wax creating a combustible gas.</a:t>
            </a:r>
          </a:p>
        </p:txBody>
      </p:sp>
      <p:sp>
        <p:nvSpPr>
          <p:cNvPr id="7" name="Slide Number Placeholder 6">
            <a:extLst>
              <a:ext uri="{FF2B5EF4-FFF2-40B4-BE49-F238E27FC236}">
                <a16:creationId xmlns:a16="http://schemas.microsoft.com/office/drawing/2014/main" id="{17336B3B-2C85-477D-8178-E235164F30F1}"/>
              </a:ext>
            </a:extLst>
          </p:cNvPr>
          <p:cNvSpPr>
            <a:spLocks noGrp="1"/>
          </p:cNvSpPr>
          <p:nvPr>
            <p:ph type="sldNum" sz="quarter" idx="12"/>
          </p:nvPr>
        </p:nvSpPr>
        <p:spPr/>
        <p:txBody>
          <a:bodyPr/>
          <a:lstStyle/>
          <a:p>
            <a:fld id="{C8397F85-C703-4A7F-B5B8-C116B06D1E64}" type="slidenum">
              <a:rPr lang="en-US" smtClean="0"/>
              <a:t>9</a:t>
            </a:fld>
            <a:endParaRPr lang="en-US"/>
          </a:p>
        </p:txBody>
      </p:sp>
      <p:cxnSp>
        <p:nvCxnSpPr>
          <p:cNvPr id="9" name="Straight Arrow Connector 8">
            <a:extLst>
              <a:ext uri="{FF2B5EF4-FFF2-40B4-BE49-F238E27FC236}">
                <a16:creationId xmlns:a16="http://schemas.microsoft.com/office/drawing/2014/main" id="{A48F2D35-2A92-4E20-AF3A-98EBA16F0D36}"/>
              </a:ext>
            </a:extLst>
          </p:cNvPr>
          <p:cNvCxnSpPr>
            <a:cxnSpLocks/>
            <a:stCxn id="4" idx="1"/>
          </p:cNvCxnSpPr>
          <p:nvPr/>
        </p:nvCxnSpPr>
        <p:spPr>
          <a:xfrm flipH="1">
            <a:off x="4169046" y="1871472"/>
            <a:ext cx="2578118" cy="118570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23492F5-363D-4403-9A34-1865DA5D3110}"/>
              </a:ext>
            </a:extLst>
          </p:cNvPr>
          <p:cNvCxnSpPr>
            <a:cxnSpLocks/>
            <a:stCxn id="6" idx="1"/>
          </p:cNvCxnSpPr>
          <p:nvPr/>
        </p:nvCxnSpPr>
        <p:spPr>
          <a:xfrm flipH="1">
            <a:off x="3981044" y="3471364"/>
            <a:ext cx="2766120" cy="10683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549A87E-0970-4B9C-81C7-A398EA5406DC}"/>
              </a:ext>
            </a:extLst>
          </p:cNvPr>
          <p:cNvCxnSpPr>
            <a:cxnSpLocks/>
          </p:cNvCxnSpPr>
          <p:nvPr/>
        </p:nvCxnSpPr>
        <p:spPr>
          <a:xfrm flipH="1" flipV="1">
            <a:off x="4075044" y="4708962"/>
            <a:ext cx="2558231" cy="940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93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906</Words>
  <Application>Microsoft Office PowerPoint</Application>
  <PresentationFormat>Widescreen</PresentationFormat>
  <Paragraphs>181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Wingdings</vt:lpstr>
      <vt:lpstr>Office Theme</vt:lpstr>
      <vt:lpstr>Chemistry Combustion</vt:lpstr>
      <vt:lpstr>PowerPoint Presentation</vt:lpstr>
      <vt:lpstr>PowerPoint Presentation</vt:lpstr>
      <vt:lpstr>Combustion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Chemistry of Combustion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Combustion</dc:title>
  <dc:creator>Philip Eberspeaker</dc:creator>
  <cp:lastModifiedBy>Philip Eberspeaker</cp:lastModifiedBy>
  <cp:revision>30</cp:revision>
  <dcterms:created xsi:type="dcterms:W3CDTF">2018-06-12T17:04:51Z</dcterms:created>
  <dcterms:modified xsi:type="dcterms:W3CDTF">2018-08-10T20:17:13Z</dcterms:modified>
</cp:coreProperties>
</file>